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60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82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6858000" type="screen4x3"/>
  <p:notesSz cx="6858000" cy="9144000"/>
  <p:embeddedFontLst>
    <p:embeddedFont>
      <p:font typeface="휴먼모음T" panose="02030504000101010101" pitchFamily="18" charset="-127"/>
      <p:regular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>
    <p:restoredLeft sz="12579"/>
    <p:restoredTop sz="90000"/>
  </p:normalViewPr>
  <p:slideViewPr>
    <p:cSldViewPr snapToGrid="0">
      <p:cViewPr varScale="1">
        <p:scale>
          <a:sx n="99" d="100"/>
          <a:sy n="99" d="100"/>
        </p:scale>
        <p:origin x="1488" y="78"/>
      </p:cViewPr>
      <p:guideLst>
        <p:guide orient="horz" pos="2159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10" cy="7201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304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pPr>
              <a:defRPr/>
            </a:pPr>
            <a:endParaRPr lang="ko-KR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발표자 소개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a4eadf9571_1_2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a4eadf9571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9ec0ee5e1b_0_44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9ec0ee5e1b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a668a06ae5_0_6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a668a06ae5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9ed8d65d99_1_7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9ed8d65d99_1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만료일이 적게 남은, 길면서, 포상과 위로휴가인 휴가를 우선으로 조합해줍니다.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448210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a6387fc216_0_4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a6387fc216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9ed8d65d99_1_8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9ed8d65d99_1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9ed8d65d99_1_65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9ed8d65d9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9ed8d65d99_1_96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9ed8d65d99_1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a48cc0665e0396b_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a48cc0665e0396b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a3d5e59a39_0_323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a3d5e59a39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668a06ae5_0_5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a668a06ae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현재 시스템의 문제점 대화창을 간단히 읽으면서, 마지막에 문제를 3가지로 요약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ct val="25000"/>
              <a:buChar char="-"/>
              <a:defRPr/>
            </a:pPr>
            <a:r>
              <a:rPr lang="en"/>
              <a:t>본인의 잔여 출타 조회 불가 (아무도 모름)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ct val="25000"/>
              <a:buChar char="-"/>
              <a:defRPr/>
            </a:pPr>
            <a:r>
              <a:rPr lang="en"/>
              <a:t>승인 여부 확인 불가, 매일 3분씩 계원에게 질의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ct val="25000"/>
              <a:buChar char="-"/>
              <a:defRPr/>
            </a:pPr>
            <a:r>
              <a:rPr lang="en"/>
              <a:t>엑셀로 노가다 타이핑 후 보고하면 이후 별도 관리가 안 되어 용사들에게 출타 관련 서비스 제공이 사실상 불가능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9ed8d65d99_1_26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9ed8d65d99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a3d5e59a39_0_32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a3d5e59a39_0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a3d5e59a39_0_333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a3d5e59a39_0_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9eb1e6cdca_0_10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9eb1e6cdca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a48cc0665e0396b_1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a48cc0665e0396b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a3d5e59a39_0_343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a3d5e59a39_0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a48cc0665e0396b_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a48cc0665e0396b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a3d5e59a39_0_276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a3d5e59a39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현재 시스템의 문제점 대화창을 간단히 읽으면서, 마지막에 문제를 3가지로 요약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ct val="25000"/>
              <a:buChar char="-"/>
              <a:defRPr/>
            </a:pPr>
            <a:r>
              <a:rPr lang="en"/>
              <a:t>본인의 잔여 출타 조회 불가 (아무도 모름)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ct val="25000"/>
              <a:buChar char="-"/>
              <a:defRPr/>
            </a:pPr>
            <a:r>
              <a:rPr lang="en"/>
              <a:t>승인 여부 확인 불가, 매일 3분씩 계원에게 질의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ct val="25000"/>
              <a:buChar char="-"/>
              <a:defRPr/>
            </a:pPr>
            <a:r>
              <a:rPr lang="en"/>
              <a:t>엑셀로 노가다 타이핑 후 보고하면 이후 별도 관리가 안 되어 용사들에게 출타 관련 서비스 제공이 사실상 불가능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a6387fc216_0_1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a6387fc216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과거 현재 비교하며 본 시스템이 작업의 어려움(엑셀 노가다)과 소통의 불편함(용사들이 본인 출타에 대해 어떤 정보도 확인 불가)을 해결하는 시스템임을 강조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9ec0ee5e1b_0_29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9ec0ee5e1b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9ed8d65d99_1_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9ed8d65d9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a48cc0665e0396b_4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a48cc0665e0396b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9eb1e6cdca_0_79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9eb1e6cdca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5378850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535400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004150" y="2335685"/>
            <a:ext cx="7136700" cy="13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2137225" y="4943052"/>
            <a:ext cx="48705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/>
          <p:nvPr/>
        </p:nvSpPr>
        <p:spPr>
          <a:xfrm>
            <a:off x="-75" y="6727600"/>
            <a:ext cx="9144000" cy="130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739800"/>
            <a:ext cx="8520600" cy="20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>
            <a:spLocks noGrp="1"/>
          </p:cNvSpPr>
          <p:nvPr>
            <p:ph type="body" idx="1"/>
          </p:nvPr>
        </p:nvSpPr>
        <p:spPr>
          <a:xfrm>
            <a:off x="311700" y="3994200"/>
            <a:ext cx="8520600" cy="14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-50" y="3429200"/>
            <a:ext cx="9144000" cy="3428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1086400"/>
            <a:ext cx="8571300" cy="12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-75" y="6727600"/>
            <a:ext cx="9144000" cy="130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688433"/>
            <a:ext cx="8520600" cy="44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688233"/>
            <a:ext cx="3999900" cy="44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688233"/>
            <a:ext cx="3999900" cy="44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701800"/>
            <a:ext cx="56136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386233"/>
            <a:ext cx="4045200" cy="223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3635833"/>
            <a:ext cx="4045200" cy="16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5640967"/>
            <a:ext cx="5998800" cy="7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688433"/>
            <a:ext cx="8520600" cy="44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png"/><Relationship Id="rId4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1004150" y="2335685"/>
            <a:ext cx="7136700" cy="13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"/>
          </p:nvPr>
        </p:nvSpPr>
        <p:spPr>
          <a:xfrm>
            <a:off x="2137225" y="4943052"/>
            <a:ext cx="4870500" cy="105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17사단 정보통신대대 </a:t>
            </a:r>
            <a:r>
              <a:rPr lang="en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일병 박건영</a:t>
            </a:r>
            <a:endParaRPr b="1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_</a:t>
            </a:r>
            <a:r>
              <a:rPr lang="en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7사단 정보통신대대 </a:t>
            </a:r>
            <a:r>
              <a:rPr lang="en" b="1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일병 백도원</a:t>
            </a:r>
            <a:endParaRPr b="1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62" name="Google Shape;6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0700" y="635475"/>
            <a:ext cx="5023600" cy="4007724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3"/>
          <p:cNvSpPr txBox="1"/>
          <p:nvPr/>
        </p:nvSpPr>
        <p:spPr>
          <a:xfrm>
            <a:off x="3142750" y="4532550"/>
            <a:ext cx="2859600" cy="7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chemeClr val="accent6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Team Div-7</a:t>
            </a:r>
            <a:endParaRPr sz="2500" b="1" dirty="0">
              <a:solidFill>
                <a:schemeClr val="accent6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2"/>
          <p:cNvSpPr txBox="1">
            <a:spLocks noGrp="1"/>
          </p:cNvSpPr>
          <p:nvPr>
            <p:ph type="title"/>
          </p:nvPr>
        </p:nvSpPr>
        <p:spPr>
          <a:xfrm>
            <a:off x="66450" y="604067"/>
            <a:ext cx="9011100" cy="9432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유저: </a:t>
            </a:r>
            <a:r>
              <a:rPr lang="en" dirty="0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대시보드</a:t>
            </a:r>
            <a:endParaRPr dirty="0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97" name="Google Shape;197;p22"/>
          <p:cNvSpPr txBox="1"/>
          <p:nvPr/>
        </p:nvSpPr>
        <p:spPr>
          <a:xfrm>
            <a:off x="66425" y="2171100"/>
            <a:ext cx="3984000" cy="36804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457200" lvl="0" indent="-374650" algn="l">
              <a:lnSpc>
                <a:spcPct val="150000"/>
              </a:lnSpc>
              <a:buChar char="•"/>
              <a:defRPr/>
            </a:pPr>
            <a:r>
              <a:rPr lang="en" sz="2300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출타 정보 한눈에 확인</a:t>
            </a:r>
          </a:p>
          <a:p>
            <a:pPr marL="914400" lvl="1" indent="-342900" algn="l">
              <a:lnSpc>
                <a:spcPct val="150000"/>
              </a:lnSpc>
              <a:buChar char="•"/>
              <a:defRPr/>
            </a:pPr>
            <a:r>
              <a:rPr lang="en" sz="1800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보유 출타</a:t>
            </a:r>
          </a:p>
          <a:p>
            <a:pPr marL="914400" lvl="1" indent="-342900" algn="l">
              <a:lnSpc>
                <a:spcPct val="150000"/>
              </a:lnSpc>
              <a:buChar char="•"/>
              <a:defRPr/>
            </a:pPr>
            <a:r>
              <a:rPr lang="en" sz="1800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신청한 출타 현황</a:t>
            </a:r>
          </a:p>
          <a:p>
            <a:pPr marL="914400" lvl="1" indent="-342900" algn="l">
              <a:lnSpc>
                <a:spcPct val="150000"/>
              </a:lnSpc>
              <a:buChar char="•"/>
              <a:defRPr/>
            </a:pPr>
            <a:r>
              <a:rPr lang="en" sz="1800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출타 이력</a:t>
            </a:r>
          </a:p>
          <a:p>
            <a:pPr marL="914400" lvl="1" indent="-342900" algn="l">
              <a:lnSpc>
                <a:spcPct val="150000"/>
              </a:lnSpc>
              <a:buChar char="•"/>
              <a:defRPr/>
            </a:pPr>
            <a:r>
              <a:rPr lang="en" sz="1800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내 출타 달력</a:t>
            </a:r>
          </a:p>
          <a:p>
            <a:pPr marL="457200" lvl="0" indent="-374650" algn="l">
              <a:lnSpc>
                <a:spcPct val="150000"/>
              </a:lnSpc>
              <a:buChar char="•"/>
              <a:defRPr/>
            </a:pPr>
            <a:r>
              <a:rPr lang="en" sz="2300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부대 출타율 정보 제공</a:t>
            </a:r>
            <a:endParaRPr sz="2300" b="1" i="1" u="sng" dirty="0">
              <a:solidFill>
                <a:schemeClr val="accent6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pic>
        <p:nvPicPr>
          <p:cNvPr id="198" name="Google Shape;198;p22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>
            <a:off x="3898650" y="1841300"/>
            <a:ext cx="5092949" cy="3591725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10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>
            <a:spLocks noGrp="1"/>
          </p:cNvSpPr>
          <p:nvPr>
            <p:ph type="title"/>
          </p:nvPr>
        </p:nvSpPr>
        <p:spPr>
          <a:xfrm>
            <a:off x="66425" y="593367"/>
            <a:ext cx="9011100" cy="9432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유저: </a:t>
            </a:r>
            <a:r>
              <a:rPr lang="en" dirty="0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출타신청</a:t>
            </a:r>
            <a:endParaRPr dirty="0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205" name="Google Shape;205;p23"/>
          <p:cNvSpPr txBox="1"/>
          <p:nvPr/>
        </p:nvSpPr>
        <p:spPr>
          <a:xfrm>
            <a:off x="66425" y="2171100"/>
            <a:ext cx="3984000" cy="36804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457200" lvl="0" indent="-374650" algn="l">
              <a:lnSpc>
                <a:spcPct val="150000"/>
              </a:lnSpc>
              <a:buChar char="•"/>
              <a:defRPr/>
            </a:pPr>
            <a:r>
              <a:rPr lang="en" sz="2300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보유 출타 한눈에 확인</a:t>
            </a:r>
          </a:p>
          <a:p>
            <a:pPr marL="457200" lvl="0" indent="-374650" algn="l">
              <a:lnSpc>
                <a:spcPct val="150000"/>
              </a:lnSpc>
              <a:buChar char="•"/>
              <a:defRPr/>
            </a:pPr>
            <a:r>
              <a:rPr lang="en" sz="2300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직관적인 휴가 신청</a:t>
            </a:r>
          </a:p>
          <a:p>
            <a:pPr marL="914400" lvl="1" indent="-342900" algn="l">
              <a:lnSpc>
                <a:spcPct val="150000"/>
              </a:lnSpc>
              <a:buChar char="•"/>
              <a:defRPr/>
            </a:pPr>
            <a:r>
              <a:rPr lang="en" sz="1800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보유한 출타 조합</a:t>
            </a:r>
          </a:p>
          <a:p>
            <a:pPr marL="914400" lvl="1" indent="-342900" algn="l">
              <a:lnSpc>
                <a:spcPct val="150000"/>
              </a:lnSpc>
              <a:buChar char="•"/>
              <a:defRPr/>
            </a:pPr>
            <a:r>
              <a:rPr lang="en" sz="1800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날짜 선택</a:t>
            </a:r>
          </a:p>
          <a:p>
            <a:pPr marL="457200" lvl="0" indent="-374650" algn="l">
              <a:lnSpc>
                <a:spcPct val="150000"/>
              </a:lnSpc>
              <a:buChar char="•"/>
              <a:defRPr/>
            </a:pPr>
            <a:r>
              <a:rPr lang="en" sz="2300" dirty="0">
                <a:solidFill>
                  <a:schemeClr val="accent6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AI기반 휴가 추천</a:t>
            </a:r>
          </a:p>
          <a:p>
            <a:pPr marL="914400" lvl="1" indent="-342900" algn="l">
              <a:lnSpc>
                <a:spcPct val="150000"/>
              </a:lnSpc>
              <a:buChar char="•"/>
              <a:defRPr/>
            </a:pPr>
            <a:r>
              <a:rPr lang="en" sz="1800" dirty="0">
                <a:solidFill>
                  <a:schemeClr val="accent6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적절한 휴가 조합을 </a:t>
            </a:r>
            <a:r>
              <a:rPr lang="ko-KR" altLang="en-US" sz="1800" dirty="0">
                <a:solidFill>
                  <a:schemeClr val="accent6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자동 </a:t>
            </a:r>
            <a:r>
              <a:rPr lang="en" sz="1800" dirty="0">
                <a:solidFill>
                  <a:schemeClr val="accent6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추천</a:t>
            </a:r>
            <a:endParaRPr sz="1800" dirty="0"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pic>
        <p:nvPicPr>
          <p:cNvPr id="206" name="Google Shape;206;p23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>
            <a:off x="3910575" y="1830376"/>
            <a:ext cx="5091125" cy="3300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11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4"/>
          <p:cNvSpPr txBox="1">
            <a:spLocks noGrp="1"/>
          </p:cNvSpPr>
          <p:nvPr>
            <p:ph type="title"/>
          </p:nvPr>
        </p:nvSpPr>
        <p:spPr>
          <a:xfrm>
            <a:off x="59025" y="593367"/>
            <a:ext cx="9025800" cy="9432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유저: </a:t>
            </a:r>
            <a:r>
              <a:rPr lang="en" sz="4000" dirty="0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출타신청 - AI기반 휴가 조합 추천</a:t>
            </a:r>
            <a:endParaRPr sz="4000" dirty="0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213" name="Google Shape;213;p24"/>
          <p:cNvSpPr txBox="1"/>
          <p:nvPr/>
        </p:nvSpPr>
        <p:spPr>
          <a:xfrm>
            <a:off x="196713" y="2619400"/>
            <a:ext cx="4804200" cy="4179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w="sm" len="sm"/>
            <a:tailEnd w="sm" len="sm"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800" b="1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곧 만료되는 휴가먼저 써야지</a:t>
            </a:r>
            <a:endParaRPr sz="1800" b="1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214" name="Google Shape;214;p24"/>
          <p:cNvSpPr txBox="1"/>
          <p:nvPr/>
        </p:nvSpPr>
        <p:spPr>
          <a:xfrm>
            <a:off x="196713" y="3298300"/>
            <a:ext cx="4804200" cy="4179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w="sm" len="sm"/>
            <a:tailEnd w="sm" len="sm"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800" b="1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위로랑 포상휴가부터 빨리 써야지</a:t>
            </a:r>
            <a:endParaRPr sz="1800" b="1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215" name="Google Shape;215;p24"/>
          <p:cNvSpPr txBox="1"/>
          <p:nvPr/>
        </p:nvSpPr>
        <p:spPr>
          <a:xfrm>
            <a:off x="196713" y="3977200"/>
            <a:ext cx="4804200" cy="4179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w="sm" len="sm"/>
            <a:tailEnd w="sm" len="sm"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800" b="1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잘라 나가기 힘든 긴 휴가부터 지금 써야지</a:t>
            </a:r>
            <a:endParaRPr sz="1800" b="1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216" name="Google Shape;216;p24"/>
          <p:cNvSpPr txBox="1"/>
          <p:nvPr/>
        </p:nvSpPr>
        <p:spPr>
          <a:xfrm>
            <a:off x="196729" y="4656100"/>
            <a:ext cx="4804200" cy="4179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w="sm" len="sm"/>
            <a:tailEnd w="sm" len="sm"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800" b="1" dirty="0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긴 휴가는 만료일이 많이 남았네?</a:t>
            </a:r>
            <a:endParaRPr sz="1800" b="1" dirty="0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217" name="Google Shape;217;p24"/>
          <p:cNvSpPr txBox="1"/>
          <p:nvPr/>
        </p:nvSpPr>
        <p:spPr>
          <a:xfrm>
            <a:off x="196730" y="5379375"/>
            <a:ext cx="4804200" cy="4179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w="sm" len="sm"/>
            <a:tailEnd w="sm" len="sm"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800" b="1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만료일이 없는건 정기휴가네?</a:t>
            </a:r>
            <a:endParaRPr sz="1800" b="1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cxnSp>
        <p:nvCxnSpPr>
          <p:cNvPr id="218" name="Google Shape;218;p24"/>
          <p:cNvCxnSpPr>
            <a:stCxn id="213" idx="2"/>
            <a:endCxn id="214" idx="0"/>
          </p:cNvCxnSpPr>
          <p:nvPr/>
        </p:nvCxnSpPr>
        <p:spPr>
          <a:xfrm>
            <a:off x="2598813" y="3037300"/>
            <a:ext cx="0" cy="2610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w="med" len="med"/>
            <a:tailEnd type="triangle" w="med" len="med"/>
          </a:ln>
        </p:spPr>
      </p:cxnSp>
      <p:cxnSp>
        <p:nvCxnSpPr>
          <p:cNvPr id="219" name="Google Shape;219;p24"/>
          <p:cNvCxnSpPr>
            <a:stCxn id="214" idx="2"/>
            <a:endCxn id="215" idx="0"/>
          </p:cNvCxnSpPr>
          <p:nvPr/>
        </p:nvCxnSpPr>
        <p:spPr>
          <a:xfrm>
            <a:off x="2598813" y="3716200"/>
            <a:ext cx="0" cy="2610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w="med" len="med"/>
            <a:tailEnd type="triangle" w="med" len="med"/>
          </a:ln>
        </p:spPr>
      </p:cxnSp>
      <p:cxnSp>
        <p:nvCxnSpPr>
          <p:cNvPr id="220" name="Google Shape;220;p24"/>
          <p:cNvCxnSpPr>
            <a:stCxn id="216" idx="2"/>
            <a:endCxn id="217" idx="0"/>
          </p:cNvCxnSpPr>
          <p:nvPr/>
        </p:nvCxnSpPr>
        <p:spPr>
          <a:xfrm>
            <a:off x="2598829" y="5074000"/>
            <a:ext cx="0" cy="3054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w="med" len="med"/>
            <a:tailEnd type="triangle" w="med" len="med"/>
          </a:ln>
        </p:spPr>
      </p:cxnSp>
      <p:sp>
        <p:nvSpPr>
          <p:cNvPr id="221" name="Google Shape;221;p24"/>
          <p:cNvSpPr txBox="1"/>
          <p:nvPr/>
        </p:nvSpPr>
        <p:spPr>
          <a:xfrm>
            <a:off x="1127163" y="1990088"/>
            <a:ext cx="2943300" cy="448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900" b="1">
                <a:solidFill>
                  <a:schemeClr val="lt2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용사들의 고민</a:t>
            </a:r>
            <a:endParaRPr sz="1900" b="1">
              <a:solidFill>
                <a:schemeClr val="lt2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222" name="Google Shape;222;p2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12</a:t>
            </a:fld>
            <a:endParaRPr lang="en-US"/>
          </a:p>
        </p:txBody>
      </p:sp>
      <p:cxnSp>
        <p:nvCxnSpPr>
          <p:cNvPr id="223" name="Google Shape;223;p24"/>
          <p:cNvCxnSpPr>
            <a:stCxn id="215" idx="2"/>
            <a:endCxn id="216" idx="0"/>
          </p:cNvCxnSpPr>
          <p:nvPr/>
        </p:nvCxnSpPr>
        <p:spPr>
          <a:xfrm>
            <a:off x="2598813" y="4395100"/>
            <a:ext cx="0" cy="2610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w="med" len="med"/>
            <a:tailEnd type="triangle" w="med" len="med"/>
          </a:ln>
        </p:spPr>
      </p:cxnSp>
      <p:cxnSp>
        <p:nvCxnSpPr>
          <p:cNvPr id="224" name="Google Shape;224;p24"/>
          <p:cNvCxnSpPr>
            <a:stCxn id="217" idx="3"/>
          </p:cNvCxnSpPr>
          <p:nvPr/>
        </p:nvCxnSpPr>
        <p:spPr>
          <a:xfrm>
            <a:off x="5000930" y="5588325"/>
            <a:ext cx="600" cy="6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w="med" len="med"/>
            <a:tailEnd w="med" len="med"/>
          </a:ln>
        </p:spPr>
      </p:cxnSp>
      <p:cxnSp>
        <p:nvCxnSpPr>
          <p:cNvPr id="225" name="Google Shape;225;p24"/>
          <p:cNvCxnSpPr>
            <a:stCxn id="217" idx="3"/>
          </p:cNvCxnSpPr>
          <p:nvPr/>
        </p:nvCxnSpPr>
        <p:spPr>
          <a:xfrm>
            <a:off x="5000930" y="5588325"/>
            <a:ext cx="2730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w="med" len="med"/>
            <a:tailEnd w="med" len="med"/>
          </a:ln>
        </p:spPr>
      </p:cxnSp>
      <p:cxnSp>
        <p:nvCxnSpPr>
          <p:cNvPr id="226" name="Google Shape;226;p24"/>
          <p:cNvCxnSpPr/>
          <p:nvPr/>
        </p:nvCxnSpPr>
        <p:spPr>
          <a:xfrm>
            <a:off x="5267275" y="2841050"/>
            <a:ext cx="0" cy="27477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w="med" len="med"/>
            <a:tailEnd w="med" len="med"/>
          </a:ln>
        </p:spPr>
      </p:cxnSp>
      <p:cxnSp>
        <p:nvCxnSpPr>
          <p:cNvPr id="227" name="Google Shape;227;p24"/>
          <p:cNvCxnSpPr>
            <a:endCxn id="213" idx="3"/>
          </p:cNvCxnSpPr>
          <p:nvPr/>
        </p:nvCxnSpPr>
        <p:spPr>
          <a:xfrm rot="10800000">
            <a:off x="5000913" y="2828350"/>
            <a:ext cx="2730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w="med" len="med"/>
            <a:tailEnd type="triangle" w="med" len="med"/>
          </a:ln>
        </p:spPr>
      </p:cxnSp>
      <p:sp>
        <p:nvSpPr>
          <p:cNvPr id="228" name="Google Shape;228;p24"/>
          <p:cNvSpPr txBox="1"/>
          <p:nvPr/>
        </p:nvSpPr>
        <p:spPr>
          <a:xfrm>
            <a:off x="5471550" y="2248425"/>
            <a:ext cx="3500400" cy="19488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w="sm" len="sm"/>
            <a:tailEnd w="sm" len="sm"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300" b="1">
                <a:solidFill>
                  <a:schemeClr val="accent6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문제점</a:t>
            </a:r>
          </a:p>
          <a:p>
            <a:pPr marL="457200" lvl="0" indent="-342900" algn="l">
              <a:lnSpc>
                <a:spcPct val="150000"/>
              </a:lnSpc>
              <a:buChar char="•"/>
              <a:defRPr/>
            </a:pPr>
            <a:r>
              <a:rPr lang="en" sz="18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고려할 요소가 너무 많음</a:t>
            </a:r>
          </a:p>
          <a:p>
            <a:pPr marL="457200" lvl="0" indent="-342900" algn="l">
              <a:lnSpc>
                <a:spcPct val="150000"/>
              </a:lnSpc>
              <a:buChar char="•"/>
              <a:defRPr/>
            </a:pPr>
            <a:r>
              <a:rPr lang="en" sz="18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엄청난 시간 소모</a:t>
            </a:r>
          </a:p>
          <a:p>
            <a:pPr marL="457200" lvl="0" indent="-342900" algn="l">
              <a:lnSpc>
                <a:spcPct val="150000"/>
              </a:lnSpc>
              <a:buChar char="•"/>
              <a:defRPr/>
            </a:pPr>
            <a:r>
              <a:rPr lang="en" sz="18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적절한 조합을 찾기 힘듬</a:t>
            </a:r>
            <a:endParaRPr sz="1800"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5"/>
          <p:cNvSpPr txBox="1">
            <a:spLocks noGrp="1"/>
          </p:cNvSpPr>
          <p:nvPr>
            <p:ph type="title"/>
          </p:nvPr>
        </p:nvSpPr>
        <p:spPr>
          <a:xfrm>
            <a:off x="59025" y="593367"/>
            <a:ext cx="9025800" cy="9432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40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유저: </a:t>
            </a:r>
            <a:r>
              <a:rPr lang="en" sz="4000" dirty="0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출타신청 - AI기반 휴가 조합 추천</a:t>
            </a:r>
            <a:endParaRPr sz="4000" dirty="0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234" name="Google Shape;234;p25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>
            <a:off x="5051825" y="2066248"/>
            <a:ext cx="3723350" cy="259212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5"/>
          <p:cNvSpPr txBox="1"/>
          <p:nvPr/>
        </p:nvSpPr>
        <p:spPr>
          <a:xfrm>
            <a:off x="314825" y="1979859"/>
            <a:ext cx="7810200" cy="30042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457200" lvl="0" indent="-374650" algn="l">
              <a:lnSpc>
                <a:spcPct val="150000"/>
              </a:lnSpc>
              <a:buChar char="•"/>
              <a:defRPr/>
            </a:pPr>
            <a:r>
              <a:rPr lang="en" sz="2300" b="1">
                <a:solidFill>
                  <a:schemeClr val="accent6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빠르고 정확한 AI 추천시스템</a:t>
            </a:r>
          </a:p>
          <a:p>
            <a:pPr marL="914400" lvl="1" indent="-342900" algn="l">
              <a:lnSpc>
                <a:spcPct val="200000"/>
              </a:lnSpc>
              <a:buChar char="•"/>
              <a:defRPr/>
            </a:pPr>
            <a:r>
              <a:rPr lang="en" sz="18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용사들의 고민 과정을 그대로!</a:t>
            </a:r>
          </a:p>
          <a:p>
            <a:pPr marL="457200" lvl="0" indent="-374650" algn="l">
              <a:lnSpc>
                <a:spcPct val="150000"/>
              </a:lnSpc>
              <a:buChar char="•"/>
              <a:defRPr/>
            </a:pPr>
            <a:r>
              <a:rPr lang="en" sz="23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최상의 조합 제시</a:t>
            </a:r>
          </a:p>
          <a:p>
            <a:pPr marL="914400" lvl="1" indent="-342900" algn="l">
              <a:lnSpc>
                <a:spcPct val="150000"/>
              </a:lnSpc>
              <a:buChar char="•"/>
              <a:defRPr/>
            </a:pPr>
            <a:r>
              <a:rPr lang="en" sz="18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만료일, 휴가 종류, 휴가일수 순으로</a:t>
            </a:r>
            <a:br>
              <a:rPr lang="en" sz="18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</a:br>
            <a:r>
              <a:rPr lang="en" sz="18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우선순위를 부여해서 조합</a:t>
            </a:r>
            <a:endParaRPr sz="1800"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236" name="Google Shape;236;p2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13</a:t>
            </a:fld>
            <a:endParaRPr lang="en-US"/>
          </a:p>
        </p:txBody>
      </p:sp>
      <p:sp>
        <p:nvSpPr>
          <p:cNvPr id="237" name="Google Shape;237;p25"/>
          <p:cNvSpPr txBox="1"/>
          <p:nvPr/>
        </p:nvSpPr>
        <p:spPr>
          <a:xfrm>
            <a:off x="1246350" y="5559200"/>
            <a:ext cx="1968000" cy="432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b="1">
                <a:solidFill>
                  <a:srgbClr val="F3F3F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만료일 적게 남은 휴가</a:t>
            </a:r>
            <a:endParaRPr b="1">
              <a:solidFill>
                <a:srgbClr val="F3F3F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grpSp>
        <p:nvGrpSpPr>
          <p:cNvPr id="238" name="Google Shape;238;p25"/>
          <p:cNvGrpSpPr/>
          <p:nvPr/>
        </p:nvGrpSpPr>
        <p:grpSpPr>
          <a:xfrm rot="10800000">
            <a:off x="3416025" y="5493275"/>
            <a:ext cx="324600" cy="564725"/>
            <a:chOff x="2573100" y="5444350"/>
            <a:chExt cx="324600" cy="564725"/>
          </a:xfrm>
        </p:grpSpPr>
        <p:cxnSp>
          <p:nvCxnSpPr>
            <p:cNvPr id="239" name="Google Shape;239;p25"/>
            <p:cNvCxnSpPr/>
            <p:nvPr/>
          </p:nvCxnSpPr>
          <p:spPr>
            <a:xfrm flipH="1">
              <a:off x="2573100" y="5444350"/>
              <a:ext cx="324600" cy="324600"/>
            </a:xfrm>
            <a:prstGeom prst="straightConnector1">
              <a:avLst/>
            </a:prstGeom>
            <a:noFill/>
            <a:ln w="114300" cap="flat" cmpd="sng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</p:spPr>
        </p:cxnSp>
        <p:cxnSp>
          <p:nvCxnSpPr>
            <p:cNvPr id="240" name="Google Shape;240;p25"/>
            <p:cNvCxnSpPr/>
            <p:nvPr/>
          </p:nvCxnSpPr>
          <p:spPr>
            <a:xfrm rot="10800000">
              <a:off x="2582325" y="5695875"/>
              <a:ext cx="313200" cy="313200"/>
            </a:xfrm>
            <a:prstGeom prst="straightConnector1">
              <a:avLst/>
            </a:prstGeom>
            <a:noFill/>
            <a:ln w="114300" cap="flat" cmpd="sng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</p:spPr>
        </p:cxnSp>
      </p:grpSp>
      <p:sp>
        <p:nvSpPr>
          <p:cNvPr id="241" name="Google Shape;241;p25"/>
          <p:cNvSpPr txBox="1"/>
          <p:nvPr/>
        </p:nvSpPr>
        <p:spPr>
          <a:xfrm>
            <a:off x="3942300" y="5559200"/>
            <a:ext cx="1613700" cy="432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b="1">
                <a:solidFill>
                  <a:srgbClr val="F3F3F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포상, 위로휴가</a:t>
            </a:r>
            <a:endParaRPr b="1">
              <a:solidFill>
                <a:srgbClr val="F3F3F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grpSp>
        <p:nvGrpSpPr>
          <p:cNvPr id="242" name="Google Shape;242;p25"/>
          <p:cNvGrpSpPr/>
          <p:nvPr/>
        </p:nvGrpSpPr>
        <p:grpSpPr>
          <a:xfrm rot="10800000">
            <a:off x="5757675" y="5493275"/>
            <a:ext cx="324600" cy="564725"/>
            <a:chOff x="2573100" y="5444350"/>
            <a:chExt cx="324600" cy="564725"/>
          </a:xfrm>
        </p:grpSpPr>
        <p:cxnSp>
          <p:nvCxnSpPr>
            <p:cNvPr id="243" name="Google Shape;243;p25"/>
            <p:cNvCxnSpPr/>
            <p:nvPr/>
          </p:nvCxnSpPr>
          <p:spPr>
            <a:xfrm flipH="1">
              <a:off x="2573100" y="5444350"/>
              <a:ext cx="324600" cy="324600"/>
            </a:xfrm>
            <a:prstGeom prst="straightConnector1">
              <a:avLst/>
            </a:prstGeom>
            <a:noFill/>
            <a:ln w="114300" cap="flat" cmpd="sng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</p:spPr>
        </p:cxnSp>
        <p:cxnSp>
          <p:nvCxnSpPr>
            <p:cNvPr id="244" name="Google Shape;244;p25"/>
            <p:cNvCxnSpPr/>
            <p:nvPr/>
          </p:nvCxnSpPr>
          <p:spPr>
            <a:xfrm rot="10800000">
              <a:off x="2582325" y="5695875"/>
              <a:ext cx="313200" cy="313200"/>
            </a:xfrm>
            <a:prstGeom prst="straightConnector1">
              <a:avLst/>
            </a:prstGeom>
            <a:noFill/>
            <a:ln w="114300" cap="flat" cmpd="sng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</p:spPr>
        </p:cxnSp>
      </p:grpSp>
      <p:sp>
        <p:nvSpPr>
          <p:cNvPr id="245" name="Google Shape;245;p25"/>
          <p:cNvSpPr txBox="1"/>
          <p:nvPr/>
        </p:nvSpPr>
        <p:spPr>
          <a:xfrm>
            <a:off x="6283950" y="5559200"/>
            <a:ext cx="1613700" cy="432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b="1">
                <a:solidFill>
                  <a:srgbClr val="F3F3F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일수가 긴 휴가</a:t>
            </a:r>
            <a:endParaRPr b="1">
              <a:solidFill>
                <a:srgbClr val="F3F3F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246" name="Google Shape;246;p25"/>
          <p:cNvSpPr/>
          <p:nvPr/>
        </p:nvSpPr>
        <p:spPr>
          <a:xfrm>
            <a:off x="6598825" y="6312750"/>
            <a:ext cx="324600" cy="324600"/>
          </a:xfrm>
          <a:prstGeom prst="mathPlus">
            <a:avLst>
              <a:gd name="adj1" fmla="val 15126"/>
            </a:avLst>
          </a:prstGeom>
          <a:solidFill>
            <a:schemeClr val="accent6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247" name="Google Shape;247;p25"/>
          <p:cNvSpPr txBox="1"/>
          <p:nvPr/>
        </p:nvSpPr>
        <p:spPr>
          <a:xfrm>
            <a:off x="6884068" y="6322583"/>
            <a:ext cx="1510200" cy="324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b="1">
                <a:solidFill>
                  <a:schemeClr val="accent6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그 외 요소</a:t>
            </a:r>
            <a:endParaRPr b="1">
              <a:solidFill>
                <a:schemeClr val="accent6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11A9C9-478D-4AC4-978C-8DD145E2A48F}"/>
              </a:ext>
            </a:extLst>
          </p:cNvPr>
          <p:cNvSpPr txBox="1"/>
          <p:nvPr/>
        </p:nvSpPr>
        <p:spPr>
          <a:xfrm>
            <a:off x="1183339" y="5058019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800" dirty="0">
                <a:solidFill>
                  <a:schemeClr val="accent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우선순위</a:t>
            </a:r>
          </a:p>
        </p:txBody>
      </p:sp>
    </p:spTree>
    <p:extLst>
      <p:ext uri="{BB962C8B-B14F-4D97-AF65-F5344CB8AC3E}">
        <p14:creationId xmlns:p14="http://schemas.microsoft.com/office/powerpoint/2010/main" val="16582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6"/>
          <p:cNvSpPr txBox="1">
            <a:spLocks noGrp="1"/>
          </p:cNvSpPr>
          <p:nvPr>
            <p:ph type="title"/>
          </p:nvPr>
        </p:nvSpPr>
        <p:spPr>
          <a:xfrm>
            <a:off x="66425" y="593367"/>
            <a:ext cx="9011100" cy="9432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유저: </a:t>
            </a:r>
            <a:r>
              <a:rPr lang="en" dirty="0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출타 현황</a:t>
            </a:r>
            <a:endParaRPr dirty="0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253" name="Google Shape;253;p26"/>
          <p:cNvSpPr txBox="1"/>
          <p:nvPr/>
        </p:nvSpPr>
        <p:spPr>
          <a:xfrm>
            <a:off x="66425" y="2171100"/>
            <a:ext cx="3984000" cy="36804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457200" lvl="0" indent="-374650" algn="l">
              <a:lnSpc>
                <a:spcPct val="150000"/>
              </a:lnSpc>
              <a:buChar char="•"/>
              <a:defRPr/>
            </a:pPr>
            <a:r>
              <a:rPr lang="en" sz="2300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신청한 출타 확인</a:t>
            </a:r>
          </a:p>
          <a:p>
            <a:pPr marL="457200" lvl="0" indent="-374650" algn="l">
              <a:lnSpc>
                <a:spcPct val="115000"/>
              </a:lnSpc>
              <a:buChar char="•"/>
              <a:defRPr/>
            </a:pPr>
            <a:r>
              <a:rPr lang="en" sz="2300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승인 / 거부 여부</a:t>
            </a:r>
            <a:br>
              <a:rPr lang="en" sz="2300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</a:br>
            <a:r>
              <a:rPr lang="en" sz="2300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한눈에 조회</a:t>
            </a:r>
          </a:p>
          <a:p>
            <a:pPr marL="714240" lvl="0" indent="-257040" algn="l">
              <a:lnSpc>
                <a:spcPct val="150000"/>
              </a:lnSpc>
              <a:buChar char="•"/>
              <a:defRPr/>
            </a:pPr>
            <a:endParaRPr sz="1800" dirty="0"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pic>
        <p:nvPicPr>
          <p:cNvPr id="254" name="Google Shape;254;p26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>
            <a:off x="3617625" y="2010450"/>
            <a:ext cx="5292625" cy="269272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14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7"/>
          <p:cNvSpPr txBox="1">
            <a:spLocks noGrp="1"/>
          </p:cNvSpPr>
          <p:nvPr>
            <p:ph type="title"/>
          </p:nvPr>
        </p:nvSpPr>
        <p:spPr>
          <a:xfrm>
            <a:off x="66425" y="593367"/>
            <a:ext cx="9011100" cy="9432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>
                <a:latin typeface="휴먼모음T" panose="02030504000101010101" pitchFamily="18" charset="-127"/>
                <a:ea typeface="휴먼모음T" panose="02030504000101010101" pitchFamily="18" charset="-127"/>
              </a:rPr>
              <a:t>관리자: </a:t>
            </a:r>
            <a:r>
              <a:rPr lang="en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출타 부여 </a:t>
            </a:r>
            <a:endParaRPr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261" name="Google Shape;261;p27"/>
          <p:cNvSpPr txBox="1"/>
          <p:nvPr/>
        </p:nvSpPr>
        <p:spPr>
          <a:xfrm>
            <a:off x="66425" y="2155950"/>
            <a:ext cx="5023500" cy="36804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457200" lvl="0" indent="-400050" algn="l">
              <a:lnSpc>
                <a:spcPct val="150000"/>
              </a:lnSpc>
              <a:buChar char="•"/>
              <a:defRPr/>
            </a:pPr>
            <a:r>
              <a:rPr lang="en" sz="22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존재하는 출타 종류들 확인</a:t>
            </a:r>
          </a:p>
          <a:p>
            <a:pPr marL="457200" lvl="0" indent="-368300" algn="l">
              <a:lnSpc>
                <a:spcPct val="150000"/>
              </a:lnSpc>
              <a:buChar char="•"/>
              <a:defRPr/>
            </a:pPr>
            <a:r>
              <a:rPr lang="en" sz="22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출타 생성</a:t>
            </a:r>
          </a:p>
          <a:p>
            <a:pPr marL="457200" lvl="0" indent="-368300" algn="l">
              <a:lnSpc>
                <a:spcPct val="150000"/>
              </a:lnSpc>
              <a:buChar char="•"/>
              <a:defRPr/>
            </a:pPr>
            <a:r>
              <a:rPr lang="en" sz="22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유저에게 출타 부여</a:t>
            </a:r>
            <a:endParaRPr sz="2000"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pic>
        <p:nvPicPr>
          <p:cNvPr id="262" name="Google Shape;262;p27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>
            <a:off x="4050425" y="1789623"/>
            <a:ext cx="4941174" cy="3579753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15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8"/>
          <p:cNvSpPr txBox="1">
            <a:spLocks noGrp="1"/>
          </p:cNvSpPr>
          <p:nvPr>
            <p:ph type="title"/>
          </p:nvPr>
        </p:nvSpPr>
        <p:spPr>
          <a:xfrm>
            <a:off x="66425" y="593367"/>
            <a:ext cx="9011100" cy="9432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>
                <a:latin typeface="휴먼모음T" panose="02030504000101010101" pitchFamily="18" charset="-127"/>
                <a:ea typeface="휴먼모음T" panose="02030504000101010101" pitchFamily="18" charset="-127"/>
              </a:rPr>
              <a:t>관리자: </a:t>
            </a:r>
            <a:r>
              <a:rPr lang="en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출타 승인 </a:t>
            </a:r>
            <a:endParaRPr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269" name="Google Shape;269;p28"/>
          <p:cNvSpPr txBox="1"/>
          <p:nvPr/>
        </p:nvSpPr>
        <p:spPr>
          <a:xfrm>
            <a:off x="66425" y="2171100"/>
            <a:ext cx="3984000" cy="36804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457200" lvl="0" indent="-381000" algn="l">
              <a:lnSpc>
                <a:spcPct val="150000"/>
              </a:lnSpc>
              <a:buChar char="•"/>
              <a:defRPr/>
            </a:pPr>
            <a:r>
              <a:rPr lang="en" sz="24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출타 신청 현황 확인</a:t>
            </a:r>
          </a:p>
          <a:p>
            <a:pPr marL="457200" lvl="0" indent="-381000" algn="l">
              <a:lnSpc>
                <a:spcPct val="150000"/>
              </a:lnSpc>
              <a:buChar char="•"/>
              <a:defRPr/>
            </a:pPr>
            <a:r>
              <a:rPr lang="en" sz="24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즉시 승인 또는 거부</a:t>
            </a:r>
            <a:endParaRPr sz="1900"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pic>
        <p:nvPicPr>
          <p:cNvPr id="270" name="Google Shape;270;p28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>
            <a:off x="3837725" y="1934951"/>
            <a:ext cx="5173550" cy="3092925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16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9"/>
          <p:cNvSpPr txBox="1">
            <a:spLocks noGrp="1"/>
          </p:cNvSpPr>
          <p:nvPr>
            <p:ph type="title"/>
          </p:nvPr>
        </p:nvSpPr>
        <p:spPr>
          <a:xfrm>
            <a:off x="66425" y="593367"/>
            <a:ext cx="9011100" cy="9432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>
                <a:latin typeface="휴먼모음T" panose="02030504000101010101" pitchFamily="18" charset="-127"/>
                <a:ea typeface="휴먼모음T" panose="02030504000101010101" pitchFamily="18" charset="-127"/>
              </a:rPr>
              <a:t>관리자: </a:t>
            </a:r>
            <a:r>
              <a:rPr lang="en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출타 달력 </a:t>
            </a:r>
            <a:endParaRPr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277" name="Google Shape;277;p29"/>
          <p:cNvSpPr txBox="1"/>
          <p:nvPr/>
        </p:nvSpPr>
        <p:spPr>
          <a:xfrm>
            <a:off x="66425" y="2171100"/>
            <a:ext cx="3984000" cy="36804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457200" lvl="0" indent="-387350" algn="l">
              <a:lnSpc>
                <a:spcPct val="150000"/>
              </a:lnSpc>
              <a:buChar char="•"/>
              <a:defRPr/>
            </a:pPr>
            <a:r>
              <a:rPr lang="en" sz="25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월별 승인된 출타들</a:t>
            </a:r>
          </a:p>
          <a:p>
            <a:pPr marL="457200" lvl="0" indent="-387350" algn="l">
              <a:lnSpc>
                <a:spcPct val="150000"/>
              </a:lnSpc>
              <a:buChar char="•"/>
              <a:defRPr/>
            </a:pPr>
            <a:r>
              <a:rPr lang="en" sz="25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월별 통계</a:t>
            </a:r>
          </a:p>
          <a:p>
            <a:pPr marL="914400" lvl="1" indent="-355600" algn="l">
              <a:lnSpc>
                <a:spcPct val="150000"/>
              </a:lnSpc>
              <a:buChar char="•"/>
              <a:defRPr/>
            </a:pPr>
            <a:r>
              <a:rPr lang="en" sz="20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평균 출타율</a:t>
            </a:r>
          </a:p>
          <a:p>
            <a:pPr marL="914400" lvl="1" indent="-355600" algn="l">
              <a:lnSpc>
                <a:spcPct val="150000"/>
              </a:lnSpc>
              <a:buChar char="•"/>
              <a:defRPr/>
            </a:pPr>
            <a:r>
              <a:rPr lang="en" sz="20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출타 인원수 그래프</a:t>
            </a:r>
            <a:endParaRPr sz="2500"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pic>
        <p:nvPicPr>
          <p:cNvPr id="278" name="Google Shape;278;p29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>
            <a:off x="4202825" y="1688967"/>
            <a:ext cx="4788776" cy="3202959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17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0"/>
          <p:cNvSpPr txBox="1">
            <a:spLocks noGrp="1"/>
          </p:cNvSpPr>
          <p:nvPr>
            <p:ph type="title"/>
          </p:nvPr>
        </p:nvSpPr>
        <p:spPr>
          <a:xfrm>
            <a:off x="490250" y="701800"/>
            <a:ext cx="56136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3. 기술 스택</a:t>
            </a:r>
            <a:endParaRPr dirty="0">
              <a:solidFill>
                <a:srgbClr val="F3F3F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285" name="Google Shape;285;p3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31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>
            <a:off x="6115101" y="5219426"/>
            <a:ext cx="1554193" cy="87477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31"/>
          <p:cNvSpPr txBox="1">
            <a:spLocks noGrp="1"/>
          </p:cNvSpPr>
          <p:nvPr>
            <p:ph type="body" idx="1"/>
          </p:nvPr>
        </p:nvSpPr>
        <p:spPr>
          <a:xfrm>
            <a:off x="311700" y="1688431"/>
            <a:ext cx="8520600" cy="13440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lvl="0" algn="l">
              <a:lnSpc>
                <a:spcPct val="150000"/>
              </a:lnSpc>
              <a:buClr>
                <a:srgbClr val="000000"/>
              </a:buClr>
              <a:buSzPct val="100000"/>
              <a:buFont typeface="Arial"/>
              <a:buChar char="•"/>
              <a:defRPr/>
            </a:pPr>
            <a:r>
              <a:rPr lang="en" dirty="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브라우저에서 서버에 접속하는 WEB 기반 프로젝트</a:t>
            </a:r>
          </a:p>
          <a:p>
            <a:pPr lvl="0" algn="l">
              <a:lnSpc>
                <a:spcPct val="150000"/>
              </a:lnSpc>
              <a:buClr>
                <a:srgbClr val="000000"/>
              </a:buClr>
              <a:buSzPct val="100000"/>
              <a:buFont typeface="Arial"/>
              <a:buChar char="•"/>
              <a:defRPr/>
            </a:pPr>
            <a:r>
              <a:rPr lang="en" dirty="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서버로 Node.js 사용</a:t>
            </a:r>
          </a:p>
          <a:p>
            <a:pPr lvl="0" algn="l">
              <a:lnSpc>
                <a:spcPct val="150000"/>
              </a:lnSpc>
              <a:buClr>
                <a:srgbClr val="000000"/>
              </a:buClr>
              <a:buSzPct val="100000"/>
              <a:buFont typeface="Arial"/>
              <a:buChar char="•"/>
              <a:defRPr/>
            </a:pPr>
            <a:r>
              <a:rPr lang="en" dirty="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핵심 로직 코드는 모두    Javascript 사용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  <a:defRPr/>
            </a:pPr>
            <a:endParaRPr dirty="0">
              <a:solidFill>
                <a:srgbClr val="000000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292" name="Google Shape;292;p31"/>
          <p:cNvSpPr txBox="1">
            <a:spLocks noGrp="1"/>
          </p:cNvSpPr>
          <p:nvPr>
            <p:ph type="title"/>
          </p:nvPr>
        </p:nvSpPr>
        <p:spPr>
          <a:xfrm>
            <a:off x="59025" y="593367"/>
            <a:ext cx="9025800" cy="9432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>
                <a:latin typeface="휴먼모음T" panose="02030504000101010101" pitchFamily="18" charset="-127"/>
                <a:ea typeface="휴먼모음T" panose="02030504000101010101" pitchFamily="18" charset="-127"/>
              </a:rPr>
              <a:t>기술 스택</a:t>
            </a:r>
            <a:endParaRPr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293" name="Google Shape;293;p31"/>
          <p:cNvPicPr/>
          <p:nvPr/>
        </p:nvPicPr>
        <p:blipFill rotWithShape="1">
          <a:blip r:embed="rId4">
            <a:alphaModFix/>
          </a:blip>
          <a:stretch>
            <a:fillRect/>
          </a:stretch>
        </p:blipFill>
        <p:spPr>
          <a:xfrm>
            <a:off x="1615700" y="4346075"/>
            <a:ext cx="1865000" cy="1141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1"/>
          <p:cNvPicPr/>
          <p:nvPr/>
        </p:nvPicPr>
        <p:blipFill rotWithShape="1">
          <a:blip r:embed="rId5">
            <a:alphaModFix/>
          </a:blip>
          <a:stretch>
            <a:fillRect/>
          </a:stretch>
        </p:blipFill>
        <p:spPr>
          <a:xfrm>
            <a:off x="3041162" y="2599027"/>
            <a:ext cx="338099" cy="33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1"/>
          <p:cNvPicPr/>
          <p:nvPr/>
        </p:nvPicPr>
        <p:blipFill rotWithShape="1">
          <a:blip r:embed="rId6">
            <a:alphaModFix/>
          </a:blip>
          <a:stretch>
            <a:fillRect/>
          </a:stretch>
        </p:blipFill>
        <p:spPr>
          <a:xfrm>
            <a:off x="5486137" y="4274875"/>
            <a:ext cx="814474" cy="81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1"/>
          <p:cNvPicPr/>
          <p:nvPr/>
        </p:nvPicPr>
        <p:blipFill rotWithShape="1">
          <a:blip r:embed="rId7">
            <a:alphaModFix/>
          </a:blip>
          <a:stretch>
            <a:fillRect/>
          </a:stretch>
        </p:blipFill>
        <p:spPr>
          <a:xfrm>
            <a:off x="6094600" y="4185337"/>
            <a:ext cx="1589674" cy="9935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1"/>
          <p:cNvPicPr/>
          <p:nvPr/>
        </p:nvPicPr>
        <p:blipFill rotWithShape="1">
          <a:blip r:embed="rId8">
            <a:alphaModFix/>
          </a:blip>
          <a:stretch>
            <a:fillRect/>
          </a:stretch>
        </p:blipFill>
        <p:spPr>
          <a:xfrm>
            <a:off x="5429225" y="5219425"/>
            <a:ext cx="928309" cy="874775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31"/>
          <p:cNvSpPr txBox="1"/>
          <p:nvPr/>
        </p:nvSpPr>
        <p:spPr>
          <a:xfrm>
            <a:off x="1937400" y="3358013"/>
            <a:ext cx="1221600" cy="6303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500" b="1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Server</a:t>
            </a:r>
            <a:endParaRPr sz="2500" b="1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299" name="Google Shape;299;p31"/>
          <p:cNvSpPr txBox="1"/>
          <p:nvPr/>
        </p:nvSpPr>
        <p:spPr>
          <a:xfrm>
            <a:off x="5294050" y="3387400"/>
            <a:ext cx="2121000" cy="6303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500" b="1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Browser</a:t>
            </a:r>
            <a:endParaRPr sz="2500" b="1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300" name="Google Shape;300;p31"/>
          <p:cNvSpPr/>
          <p:nvPr/>
        </p:nvSpPr>
        <p:spPr>
          <a:xfrm>
            <a:off x="4001225" y="4654200"/>
            <a:ext cx="975000" cy="338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301" name="Google Shape;301;p31"/>
          <p:cNvSpPr/>
          <p:nvPr/>
        </p:nvSpPr>
        <p:spPr>
          <a:xfrm>
            <a:off x="3979894" y="5068500"/>
            <a:ext cx="975000" cy="3381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302" name="Google Shape;302;p31"/>
          <p:cNvSpPr txBox="1"/>
          <p:nvPr/>
        </p:nvSpPr>
        <p:spPr>
          <a:xfrm>
            <a:off x="4108347" y="4824706"/>
            <a:ext cx="728700" cy="3381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b="1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HTTP</a:t>
            </a:r>
            <a:endParaRPr b="1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303" name="Google Shape;303;p3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19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/>
          <p:nvPr/>
        </p:nvSpPr>
        <p:spPr>
          <a:xfrm>
            <a:off x="1472957" y="1716838"/>
            <a:ext cx="6103200" cy="4101255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목 차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2020557" y="1866064"/>
            <a:ext cx="5658900" cy="38457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457200" lvl="0" indent="-476250" algn="l">
              <a:lnSpc>
                <a:spcPct val="150000"/>
              </a:lnSpc>
              <a:buClr>
                <a:schemeClr val="accent3"/>
              </a:buClr>
              <a:buFont typeface="Open Sans"/>
              <a:buAutoNum type="arabicPeriod"/>
              <a:defRPr/>
            </a:pPr>
            <a:r>
              <a:rPr lang="en" sz="3900" dirty="0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개발 동기</a:t>
            </a:r>
          </a:p>
          <a:p>
            <a:pPr marL="457200" lvl="0" indent="-476250" algn="l">
              <a:lnSpc>
                <a:spcPct val="150000"/>
              </a:lnSpc>
              <a:buClr>
                <a:schemeClr val="accent3"/>
              </a:buClr>
              <a:buFont typeface="Open Sans"/>
              <a:buAutoNum type="arabicPeriod"/>
              <a:defRPr/>
            </a:pPr>
            <a:r>
              <a:rPr lang="en" sz="3900" dirty="0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기능 소개</a:t>
            </a:r>
          </a:p>
          <a:p>
            <a:pPr marL="457200" lvl="0" indent="-476250" algn="l">
              <a:lnSpc>
                <a:spcPct val="150000"/>
              </a:lnSpc>
              <a:buClr>
                <a:schemeClr val="accent3"/>
              </a:buClr>
              <a:buFont typeface="Open Sans"/>
              <a:buAutoNum type="arabicPeriod"/>
              <a:defRPr/>
            </a:pPr>
            <a:r>
              <a:rPr lang="en" sz="3900" dirty="0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기술 스택</a:t>
            </a:r>
          </a:p>
          <a:p>
            <a:pPr marL="457200" lvl="0" indent="-476250" algn="l">
              <a:lnSpc>
                <a:spcPct val="150000"/>
              </a:lnSpc>
              <a:buClr>
                <a:schemeClr val="accent3"/>
              </a:buClr>
              <a:buFont typeface="Open Sans"/>
              <a:buAutoNum type="arabicPeriod"/>
              <a:defRPr/>
            </a:pPr>
            <a:r>
              <a:rPr lang="en" sz="3900" dirty="0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결론 및 기대효과</a:t>
            </a:r>
            <a:endParaRPr sz="3900" dirty="0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2"/>
          <p:cNvSpPr txBox="1">
            <a:spLocks noGrp="1"/>
          </p:cNvSpPr>
          <p:nvPr>
            <p:ph type="body" idx="1"/>
          </p:nvPr>
        </p:nvSpPr>
        <p:spPr>
          <a:xfrm>
            <a:off x="311700" y="1612233"/>
            <a:ext cx="8520600" cy="44037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lvl="0" indent="-368300" algn="l">
              <a:lnSpc>
                <a:spcPct val="150000"/>
              </a:lnSpc>
              <a:buClr>
                <a:srgbClr val="000000"/>
              </a:buClr>
              <a:buSzPct val="100000"/>
              <a:buFont typeface="Arial"/>
              <a:buChar char="•"/>
              <a:defRPr/>
            </a:pPr>
            <a:r>
              <a:rPr lang="en" sz="2200" dirty="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Vue.js 기반 Single Page Application(SPA) 구현</a:t>
            </a:r>
          </a:p>
          <a:p>
            <a:pPr lvl="0" indent="-368300" algn="l">
              <a:lnSpc>
                <a:spcPct val="150000"/>
              </a:lnSpc>
              <a:buClr>
                <a:srgbClr val="000000"/>
              </a:buClr>
              <a:buSzPct val="100000"/>
              <a:buFont typeface="Arial"/>
              <a:buChar char="•"/>
              <a:defRPr/>
            </a:pPr>
            <a:r>
              <a:rPr lang="en" sz="2200" dirty="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Material Design의 구현체 Vuetify.js 를 사용해 페이지 구성</a:t>
            </a:r>
          </a:p>
          <a:p>
            <a:pPr lvl="0" indent="-368300" algn="l">
              <a:lnSpc>
                <a:spcPct val="150000"/>
              </a:lnSpc>
              <a:buClr>
                <a:srgbClr val="000000"/>
              </a:buClr>
              <a:buSzPct val="100000"/>
              <a:buFont typeface="Arial"/>
              <a:buChar char="•"/>
              <a:defRPr/>
            </a:pPr>
            <a:r>
              <a:rPr lang="en" sz="2200" dirty="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최종적으로 Webpack에 의해 번들링</a:t>
            </a:r>
          </a:p>
          <a:p>
            <a:pPr marL="771360" lvl="0" indent="-314160" algn="l">
              <a:lnSpc>
                <a:spcPct val="150000"/>
              </a:lnSpc>
              <a:buClr>
                <a:srgbClr val="000000"/>
              </a:buClr>
              <a:buSzPct val="100000"/>
              <a:buFont typeface="Arial"/>
              <a:buChar char="•"/>
              <a:defRPr/>
            </a:pPr>
            <a:endParaRPr sz="2200" dirty="0">
              <a:solidFill>
                <a:srgbClr val="000000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309" name="Google Shape;309;p32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>
            <a:off x="360625" y="3652763"/>
            <a:ext cx="1701926" cy="10211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32"/>
          <p:cNvPicPr/>
          <p:nvPr/>
        </p:nvPicPr>
        <p:blipFill rotWithShape="1">
          <a:blip r:embed="rId4">
            <a:alphaModFix/>
          </a:blip>
          <a:stretch>
            <a:fillRect/>
          </a:stretch>
        </p:blipFill>
        <p:spPr>
          <a:xfrm>
            <a:off x="461591" y="5014263"/>
            <a:ext cx="2276506" cy="729599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2"/>
          <p:cNvSpPr txBox="1">
            <a:spLocks noGrp="1"/>
          </p:cNvSpPr>
          <p:nvPr>
            <p:ph type="title"/>
          </p:nvPr>
        </p:nvSpPr>
        <p:spPr>
          <a:xfrm>
            <a:off x="345200" y="3551167"/>
            <a:ext cx="1201200" cy="5745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기술 스택</a:t>
            </a:r>
            <a:endParaRPr sz="1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312" name="Google Shape;312;p32"/>
          <p:cNvPicPr/>
          <p:nvPr/>
        </p:nvPicPr>
        <p:blipFill rotWithShape="1">
          <a:blip r:embed="rId5">
            <a:alphaModFix/>
          </a:blip>
          <a:stretch>
            <a:fillRect/>
          </a:stretch>
        </p:blipFill>
        <p:spPr>
          <a:xfrm>
            <a:off x="2101450" y="3847117"/>
            <a:ext cx="1874736" cy="7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2"/>
          <p:cNvSpPr txBox="1">
            <a:spLocks noGrp="1"/>
          </p:cNvSpPr>
          <p:nvPr>
            <p:ph type="title"/>
          </p:nvPr>
        </p:nvSpPr>
        <p:spPr>
          <a:xfrm>
            <a:off x="59025" y="593367"/>
            <a:ext cx="9025800" cy="9432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기술 스택: </a:t>
            </a:r>
            <a:r>
              <a:rPr lang="en" dirty="0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Frontend</a:t>
            </a:r>
            <a:endParaRPr dirty="0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14" name="Google Shape;314;p3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20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3"/>
          <p:cNvSpPr txBox="1">
            <a:spLocks noGrp="1"/>
          </p:cNvSpPr>
          <p:nvPr>
            <p:ph type="body" idx="1"/>
          </p:nvPr>
        </p:nvSpPr>
        <p:spPr>
          <a:xfrm>
            <a:off x="311700" y="1612233"/>
            <a:ext cx="8520600" cy="44037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lvl="0" indent="-368300" algn="l">
              <a:lnSpc>
                <a:spcPct val="150000"/>
              </a:lnSpc>
              <a:buClr>
                <a:srgbClr val="000000"/>
              </a:buClr>
              <a:buSzPct val="100000"/>
              <a:buFont typeface="Arial"/>
              <a:buChar char="•"/>
              <a:defRPr/>
            </a:pPr>
            <a:r>
              <a:rPr lang="en" sz="2200" dirty="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Frontend 와 REST API 구조로 통신</a:t>
            </a:r>
          </a:p>
          <a:p>
            <a:pPr lvl="0" indent="-368300" algn="l">
              <a:lnSpc>
                <a:spcPct val="150000"/>
              </a:lnSpc>
              <a:buClr>
                <a:srgbClr val="000000"/>
              </a:buClr>
              <a:buSzPct val="100000"/>
              <a:buFont typeface="Arial"/>
              <a:buChar char="•"/>
              <a:defRPr/>
            </a:pPr>
            <a:r>
              <a:rPr lang="en" sz="2200" dirty="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각 Endpoint 에서 Frontend의 요청을 적절히 처리</a:t>
            </a:r>
          </a:p>
          <a:p>
            <a:pPr lvl="0" indent="-368300" algn="l">
              <a:lnSpc>
                <a:spcPct val="150000"/>
              </a:lnSpc>
              <a:buClr>
                <a:srgbClr val="000000"/>
              </a:buClr>
              <a:buSzPct val="100000"/>
              <a:buFont typeface="Arial"/>
              <a:buChar char="•"/>
              <a:defRPr/>
            </a:pPr>
            <a:r>
              <a:rPr lang="en" sz="2200" dirty="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인증은 JWT 토큰으로 처리</a:t>
            </a:r>
          </a:p>
          <a:p>
            <a:pPr marL="771360" lvl="0" indent="-314160" algn="l">
              <a:lnSpc>
                <a:spcPct val="150000"/>
              </a:lnSpc>
              <a:buClr>
                <a:srgbClr val="000000"/>
              </a:buClr>
              <a:buSzPct val="100000"/>
              <a:buFont typeface="Arial"/>
              <a:buChar char="•"/>
              <a:defRPr/>
            </a:pPr>
            <a:endParaRPr sz="2200" dirty="0">
              <a:solidFill>
                <a:srgbClr val="000000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320" name="Google Shape;320;p33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>
            <a:off x="464100" y="3865033"/>
            <a:ext cx="2790860" cy="167025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3"/>
          <p:cNvSpPr txBox="1">
            <a:spLocks noGrp="1"/>
          </p:cNvSpPr>
          <p:nvPr>
            <p:ph type="title"/>
          </p:nvPr>
        </p:nvSpPr>
        <p:spPr>
          <a:xfrm>
            <a:off x="464100" y="3616167"/>
            <a:ext cx="1201200" cy="5745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400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기술 스택</a:t>
            </a:r>
            <a:endParaRPr sz="1400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22" name="Google Shape;322;p33"/>
          <p:cNvSpPr txBox="1">
            <a:spLocks noGrp="1"/>
          </p:cNvSpPr>
          <p:nvPr>
            <p:ph type="title"/>
          </p:nvPr>
        </p:nvSpPr>
        <p:spPr>
          <a:xfrm>
            <a:off x="59025" y="593367"/>
            <a:ext cx="9025800" cy="9432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기술 스택: </a:t>
            </a:r>
            <a:r>
              <a:rPr lang="en" dirty="0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Backend Server</a:t>
            </a:r>
            <a:endParaRPr dirty="0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23" name="Google Shape;323;p3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21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4"/>
          <p:cNvSpPr txBox="1">
            <a:spLocks noGrp="1"/>
          </p:cNvSpPr>
          <p:nvPr>
            <p:ph type="body" idx="1"/>
          </p:nvPr>
        </p:nvSpPr>
        <p:spPr>
          <a:xfrm>
            <a:off x="311700" y="1764633"/>
            <a:ext cx="8520600" cy="44037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lvl="0" indent="-368300" algn="l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•"/>
              <a:defRPr/>
            </a:pPr>
            <a:r>
              <a:rPr lang="en" sz="220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MongoDB를 데이터베이스로 활용</a:t>
            </a:r>
          </a:p>
          <a:p>
            <a:pPr marL="771360" lvl="0" indent="-314160" algn="l">
              <a:spcBef>
                <a:spcPts val="1600"/>
              </a:spcBef>
              <a:buClr>
                <a:srgbClr val="000000"/>
              </a:buClr>
              <a:buSzPct val="100000"/>
              <a:buFont typeface="Arial"/>
              <a:buChar char="•"/>
              <a:defRPr/>
            </a:pPr>
            <a:endParaRPr sz="2200">
              <a:solidFill>
                <a:srgbClr val="000000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  <a:p>
            <a:pPr lvl="0" indent="-368300" algn="l">
              <a:spcBef>
                <a:spcPts val="1600"/>
              </a:spcBef>
              <a:buClr>
                <a:srgbClr val="000000"/>
              </a:buClr>
              <a:buSzPct val="100000"/>
              <a:buFont typeface="Arial"/>
              <a:buChar char="•"/>
              <a:defRPr/>
            </a:pPr>
            <a:r>
              <a:rPr lang="en" sz="220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주요 컬렉션 목록</a:t>
            </a:r>
          </a:p>
          <a:p>
            <a:pPr lvl="0" indent="-342900" algn="l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•"/>
              <a:defRPr/>
            </a:pPr>
            <a:r>
              <a:rPr lang="en" sz="180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User (사용자 정보)</a:t>
            </a:r>
          </a:p>
          <a:p>
            <a:pPr lvl="0" indent="-342900" algn="l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•"/>
              <a:defRPr/>
            </a:pPr>
            <a:r>
              <a:rPr lang="en" sz="180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Division (부대 정보)</a:t>
            </a:r>
          </a:p>
          <a:p>
            <a:pPr lvl="0" indent="-342900" algn="l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•"/>
              <a:defRPr/>
            </a:pPr>
            <a:r>
              <a:rPr lang="en" sz="180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LeaveToken (발행한 사용 가능한 출타들)</a:t>
            </a:r>
          </a:p>
          <a:p>
            <a:pPr lvl="0" indent="-342900" algn="l">
              <a:spcBef>
                <a:spcPts val="0"/>
              </a:spcBef>
              <a:buClr>
                <a:srgbClr val="000000"/>
              </a:buClr>
              <a:buSzPct val="100000"/>
              <a:buFont typeface="Arial"/>
              <a:buChar char="•"/>
              <a:defRPr/>
            </a:pPr>
            <a:r>
              <a:rPr lang="en" sz="180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Leave (사용하거나 신청한 출타들)</a:t>
            </a:r>
            <a:endParaRPr>
              <a:solidFill>
                <a:srgbClr val="000000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29" name="Google Shape;329;p34"/>
          <p:cNvSpPr txBox="1">
            <a:spLocks noGrp="1"/>
          </p:cNvSpPr>
          <p:nvPr>
            <p:ph type="title"/>
          </p:nvPr>
        </p:nvSpPr>
        <p:spPr>
          <a:xfrm>
            <a:off x="5953625" y="2301592"/>
            <a:ext cx="1201200" cy="5745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400">
                <a:latin typeface="휴먼모음T" panose="02030504000101010101" pitchFamily="18" charset="-127"/>
                <a:ea typeface="휴먼모음T" panose="02030504000101010101" pitchFamily="18" charset="-127"/>
              </a:rPr>
              <a:t>기술 스택</a:t>
            </a:r>
            <a:endParaRPr sz="140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330" name="Google Shape;330;p34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>
            <a:off x="5953625" y="2813558"/>
            <a:ext cx="2279513" cy="615448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34"/>
          <p:cNvSpPr txBox="1">
            <a:spLocks noGrp="1"/>
          </p:cNvSpPr>
          <p:nvPr>
            <p:ph type="title"/>
          </p:nvPr>
        </p:nvSpPr>
        <p:spPr>
          <a:xfrm>
            <a:off x="59025" y="593367"/>
            <a:ext cx="9025800" cy="9432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기술 스택: </a:t>
            </a:r>
            <a:r>
              <a:rPr lang="en" dirty="0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Backend Database</a:t>
            </a:r>
            <a:endParaRPr dirty="0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32" name="Google Shape;332;p34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22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5"/>
          <p:cNvSpPr/>
          <p:nvPr/>
        </p:nvSpPr>
        <p:spPr>
          <a:xfrm>
            <a:off x="5320600" y="1859633"/>
            <a:ext cx="2275200" cy="4565700"/>
          </a:xfrm>
          <a:prstGeom prst="roundRect">
            <a:avLst>
              <a:gd name="adj" fmla="val 5922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35"/>
          <p:cNvSpPr/>
          <p:nvPr/>
        </p:nvSpPr>
        <p:spPr>
          <a:xfrm>
            <a:off x="1044275" y="1859633"/>
            <a:ext cx="2420400" cy="4565700"/>
          </a:xfrm>
          <a:prstGeom prst="roundRect">
            <a:avLst>
              <a:gd name="adj" fmla="val 5922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35"/>
          <p:cNvSpPr/>
          <p:nvPr/>
        </p:nvSpPr>
        <p:spPr>
          <a:xfrm>
            <a:off x="1462325" y="2677167"/>
            <a:ext cx="1584300" cy="13527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35"/>
          <p:cNvSpPr/>
          <p:nvPr/>
        </p:nvSpPr>
        <p:spPr>
          <a:xfrm>
            <a:off x="5473025" y="2619267"/>
            <a:ext cx="1970400" cy="14685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1" name="Google Shape;34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3025" y="2619267"/>
            <a:ext cx="1835577" cy="110130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5"/>
          <p:cNvSpPr/>
          <p:nvPr/>
        </p:nvSpPr>
        <p:spPr>
          <a:xfrm>
            <a:off x="1269275" y="4885233"/>
            <a:ext cx="1970400" cy="8187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3" name="Google Shape;34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6122" y="4924004"/>
            <a:ext cx="1903948" cy="51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69400" y="2794667"/>
            <a:ext cx="1376851" cy="842477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35"/>
          <p:cNvSpPr txBox="1"/>
          <p:nvPr/>
        </p:nvSpPr>
        <p:spPr>
          <a:xfrm>
            <a:off x="1448972" y="1855867"/>
            <a:ext cx="16824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Backend Server</a:t>
            </a:r>
            <a:endParaRPr b="1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346" name="Google Shape;346;p35"/>
          <p:cNvSpPr txBox="1"/>
          <p:nvPr/>
        </p:nvSpPr>
        <p:spPr>
          <a:xfrm>
            <a:off x="5489650" y="1826917"/>
            <a:ext cx="19371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Frontend Browser</a:t>
            </a:r>
            <a:endParaRPr b="1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347" name="Google Shape;347;p35"/>
          <p:cNvSpPr txBox="1"/>
          <p:nvPr/>
        </p:nvSpPr>
        <p:spPr>
          <a:xfrm>
            <a:off x="3154675" y="2762600"/>
            <a:ext cx="2420400" cy="8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2"/>
                </a:solidFill>
                <a:latin typeface="Consolas"/>
                <a:ea typeface="Consolas"/>
                <a:cs typeface="Consolas"/>
                <a:sym typeface="Consolas"/>
              </a:rPr>
              <a:t>{REST API}</a:t>
            </a:r>
            <a:endParaRPr sz="2100">
              <a:solidFill>
                <a:schemeClr val="accent2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48" name="Google Shape;348;p35"/>
          <p:cNvCxnSpPr/>
          <p:nvPr/>
        </p:nvCxnSpPr>
        <p:spPr>
          <a:xfrm rot="10800000">
            <a:off x="3055175" y="3325700"/>
            <a:ext cx="24204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9" name="Google Shape;349;p35"/>
          <p:cNvCxnSpPr/>
          <p:nvPr/>
        </p:nvCxnSpPr>
        <p:spPr>
          <a:xfrm>
            <a:off x="3084625" y="3509433"/>
            <a:ext cx="23910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0" name="Google Shape;350;p35"/>
          <p:cNvCxnSpPr/>
          <p:nvPr/>
        </p:nvCxnSpPr>
        <p:spPr>
          <a:xfrm>
            <a:off x="2164600" y="4024267"/>
            <a:ext cx="7500" cy="8757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51" name="Google Shape;351;p35"/>
          <p:cNvCxnSpPr/>
          <p:nvPr/>
        </p:nvCxnSpPr>
        <p:spPr>
          <a:xfrm rot="10800000">
            <a:off x="2290175" y="4053800"/>
            <a:ext cx="0" cy="82650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2" name="Google Shape;352;p35"/>
          <p:cNvSpPr txBox="1">
            <a:spLocks noGrp="1"/>
          </p:cNvSpPr>
          <p:nvPr>
            <p:ph type="title"/>
          </p:nvPr>
        </p:nvSpPr>
        <p:spPr>
          <a:xfrm>
            <a:off x="59025" y="593367"/>
            <a:ext cx="9025800" cy="9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휴먼모음T" panose="02030504000101010101" pitchFamily="18" charset="-127"/>
                <a:ea typeface="휴먼모음T" panose="02030504000101010101" pitchFamily="18" charset="-127"/>
              </a:rPr>
              <a:t>기술 스택: </a:t>
            </a:r>
            <a:r>
              <a:rPr lang="en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구조</a:t>
            </a:r>
            <a:endParaRPr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53" name="Google Shape;353;p3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6"/>
          <p:cNvSpPr txBox="1">
            <a:spLocks noGrp="1"/>
          </p:cNvSpPr>
          <p:nvPr>
            <p:ph type="title"/>
          </p:nvPr>
        </p:nvSpPr>
        <p:spPr>
          <a:xfrm>
            <a:off x="490250" y="701800"/>
            <a:ext cx="77748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4. 결론 및 기대효과</a:t>
            </a:r>
            <a:endParaRPr dirty="0">
              <a:solidFill>
                <a:srgbClr val="F3F3F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59" name="Google Shape;359;p3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7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>
                <a:latin typeface="휴먼모음T" panose="02030504000101010101" pitchFamily="18" charset="-127"/>
                <a:ea typeface="휴먼모음T" panose="02030504000101010101" pitchFamily="18" charset="-127"/>
              </a:rPr>
              <a:t>결론 및 기대 효과</a:t>
            </a:r>
            <a:endParaRPr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65" name="Google Shape;365;p37"/>
          <p:cNvSpPr txBox="1">
            <a:spLocks noGrp="1"/>
          </p:cNvSpPr>
          <p:nvPr>
            <p:ph type="body" idx="1"/>
          </p:nvPr>
        </p:nvSpPr>
        <p:spPr>
          <a:xfrm>
            <a:off x="147600" y="1891633"/>
            <a:ext cx="8848500" cy="44037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lvl="0" indent="-374650" algn="l">
              <a:lnSpc>
                <a:spcPct val="150000"/>
              </a:lnSpc>
              <a:buClr>
                <a:srgbClr val="000000"/>
              </a:buClr>
              <a:buSzPct val="100000"/>
              <a:buFont typeface="Arial"/>
              <a:buChar char="•"/>
              <a:defRPr/>
            </a:pPr>
            <a:r>
              <a:rPr lang="en" sz="2300" dirty="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용사들을 출타 관리 사이클에 </a:t>
            </a:r>
            <a:r>
              <a:rPr lang="en" sz="2300" b="1" dirty="0">
                <a:solidFill>
                  <a:schemeClr val="accent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직접</a:t>
            </a:r>
            <a:r>
              <a:rPr lang="en" sz="2300" dirty="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포함시키는 패러다임의 변화</a:t>
            </a:r>
          </a:p>
          <a:p>
            <a:pPr lvl="0" indent="-374650" algn="l">
              <a:lnSpc>
                <a:spcPct val="150000"/>
              </a:lnSpc>
              <a:buClr>
                <a:srgbClr val="000000"/>
              </a:buClr>
              <a:buSzPct val="100000"/>
              <a:buFont typeface="Arial"/>
              <a:buChar char="•"/>
              <a:defRPr/>
            </a:pPr>
            <a:r>
              <a:rPr lang="en" sz="2300" dirty="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출타신청에 관한 </a:t>
            </a:r>
            <a:r>
              <a:rPr lang="en" sz="2300" b="1" dirty="0">
                <a:solidFill>
                  <a:schemeClr val="accent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용사들의 고민</a:t>
            </a:r>
            <a:r>
              <a:rPr lang="en" sz="2300" dirty="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을 효과적으로 해결</a:t>
            </a:r>
          </a:p>
          <a:p>
            <a:pPr lvl="0" indent="-374650" algn="l">
              <a:lnSpc>
                <a:spcPct val="150000"/>
              </a:lnSpc>
              <a:buClr>
                <a:srgbClr val="000000"/>
              </a:buClr>
              <a:buSzPct val="100000"/>
              <a:buFont typeface="Arial"/>
              <a:buChar char="•"/>
              <a:defRPr/>
            </a:pPr>
            <a:r>
              <a:rPr lang="en" sz="2300" dirty="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출타관리의 </a:t>
            </a:r>
            <a:r>
              <a:rPr lang="en" sz="2300" b="1" dirty="0">
                <a:solidFill>
                  <a:schemeClr val="accent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효율성</a:t>
            </a:r>
            <a:r>
              <a:rPr lang="en" sz="2300" dirty="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및 </a:t>
            </a:r>
            <a:r>
              <a:rPr lang="en" sz="2300" b="1" dirty="0">
                <a:solidFill>
                  <a:schemeClr val="accent6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편의성</a:t>
            </a:r>
            <a:r>
              <a:rPr lang="en" sz="2300" dirty="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 증대에 크게 기여할 것으로 기대</a:t>
            </a:r>
          </a:p>
          <a:p>
            <a:pPr lvl="0" indent="-374650" algn="l">
              <a:lnSpc>
                <a:spcPct val="150000"/>
              </a:lnSpc>
              <a:buClr>
                <a:srgbClr val="000000"/>
              </a:buClr>
              <a:buSzPct val="100000"/>
              <a:buFont typeface="Arial"/>
              <a:buChar char="•"/>
              <a:defRPr/>
            </a:pPr>
            <a:r>
              <a:rPr lang="en" sz="2300" dirty="0">
                <a:solidFill>
                  <a:srgbClr val="000000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향후 국내 공개SW 커뮤니티 ‘UX Design Study’ 에 프로젝트를 공유하여 피드백을 받고 서비스를 개선할 예정</a:t>
            </a:r>
            <a:endParaRPr sz="2300" dirty="0">
              <a:solidFill>
                <a:srgbClr val="000000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66" name="Google Shape;366;p3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25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490250" y="701800"/>
            <a:ext cx="5613600" cy="54543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457200" lvl="0" indent="-571500" algn="l">
              <a:buClr>
                <a:srgbClr val="F3F3F3"/>
              </a:buClr>
              <a:buSzPct val="100000"/>
              <a:buAutoNum type="arabicPeriod"/>
              <a:defRPr/>
            </a:pPr>
            <a:r>
              <a:rPr lang="en" dirty="0">
                <a:solidFill>
                  <a:srgbClr val="F3F3F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개발 동기</a:t>
            </a:r>
            <a:endParaRPr dirty="0">
              <a:solidFill>
                <a:srgbClr val="F3F3F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77" name="Google Shape;77;p1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/>
          <p:nvPr/>
        </p:nvSpPr>
        <p:spPr>
          <a:xfrm>
            <a:off x="137750" y="1436550"/>
            <a:ext cx="8939100" cy="48804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6"/>
          <p:cNvSpPr/>
          <p:nvPr/>
        </p:nvSpPr>
        <p:spPr>
          <a:xfrm>
            <a:off x="3689400" y="3583425"/>
            <a:ext cx="5113500" cy="678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6"/>
          <p:cNvSpPr/>
          <p:nvPr/>
        </p:nvSpPr>
        <p:spPr>
          <a:xfrm rot="5400000">
            <a:off x="8525285" y="2251576"/>
            <a:ext cx="218754" cy="326875"/>
          </a:xfrm>
          <a:prstGeom prst="flowChartDecision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6"/>
          <p:cNvSpPr/>
          <p:nvPr/>
        </p:nvSpPr>
        <p:spPr>
          <a:xfrm rot="5400000">
            <a:off x="298938" y="4572154"/>
            <a:ext cx="202125" cy="251700"/>
          </a:xfrm>
          <a:prstGeom prst="flowChartDecision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6"/>
          <p:cNvSpPr/>
          <p:nvPr/>
        </p:nvSpPr>
        <p:spPr>
          <a:xfrm>
            <a:off x="4750482" y="2236754"/>
            <a:ext cx="3935700" cy="462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6"/>
          <p:cNvSpPr/>
          <p:nvPr/>
        </p:nvSpPr>
        <p:spPr>
          <a:xfrm>
            <a:off x="381329" y="4568720"/>
            <a:ext cx="4015500" cy="44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16"/>
          <p:cNvGrpSpPr/>
          <p:nvPr/>
        </p:nvGrpSpPr>
        <p:grpSpPr>
          <a:xfrm>
            <a:off x="240835" y="2890938"/>
            <a:ext cx="5341313" cy="462600"/>
            <a:chOff x="247510" y="2932250"/>
            <a:chExt cx="5341313" cy="462600"/>
          </a:xfrm>
        </p:grpSpPr>
        <p:sp>
          <p:nvSpPr>
            <p:cNvPr id="89" name="Google Shape;89;p16"/>
            <p:cNvSpPr/>
            <p:nvPr/>
          </p:nvSpPr>
          <p:spPr>
            <a:xfrm>
              <a:off x="373923" y="2932250"/>
              <a:ext cx="5214900" cy="4626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6"/>
            <p:cNvSpPr/>
            <p:nvPr/>
          </p:nvSpPr>
          <p:spPr>
            <a:xfrm rot="5400000">
              <a:off x="301571" y="2954401"/>
              <a:ext cx="218754" cy="326875"/>
            </a:xfrm>
            <a:prstGeom prst="flowChartDecision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16"/>
          <p:cNvSpPr/>
          <p:nvPr/>
        </p:nvSpPr>
        <p:spPr>
          <a:xfrm rot="5400000">
            <a:off x="301571" y="1663001"/>
            <a:ext cx="218754" cy="326875"/>
          </a:xfrm>
          <a:prstGeom prst="flowChartDecision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6"/>
          <p:cNvSpPr/>
          <p:nvPr/>
        </p:nvSpPr>
        <p:spPr>
          <a:xfrm>
            <a:off x="373932" y="1643154"/>
            <a:ext cx="3935700" cy="462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6"/>
          <p:cNvSpPr txBox="1"/>
          <p:nvPr/>
        </p:nvSpPr>
        <p:spPr>
          <a:xfrm>
            <a:off x="405403" y="1657248"/>
            <a:ext cx="37176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3F3F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이번 달에 평일 외출을 몇 번 나갔었지?</a:t>
            </a:r>
            <a:endParaRPr sz="1600" dirty="0">
              <a:solidFill>
                <a:srgbClr val="F3F3F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94" name="Google Shape;94;p16"/>
          <p:cNvSpPr txBox="1"/>
          <p:nvPr/>
        </p:nvSpPr>
        <p:spPr>
          <a:xfrm>
            <a:off x="4786925" y="2263750"/>
            <a:ext cx="38994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내 휴가는 대체 뭐가 얼마나 있는거지?</a:t>
            </a:r>
            <a:endParaRPr sz="1600">
              <a:solidFill>
                <a:srgbClr val="F3F3F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433911" y="2895307"/>
            <a:ext cx="5417400" cy="53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말년 휴가 계획해야 하는데 어떤 휴가가 얼마나 남았지?</a:t>
            </a:r>
            <a:endParaRPr sz="1600">
              <a:solidFill>
                <a:srgbClr val="F3F3F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3684600" y="3573827"/>
            <a:ext cx="5113500" cy="678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이번에 휴가 9일 나가고 싶은데 어떻게 조합하지? </a:t>
            </a:r>
            <a:endParaRPr sz="1600">
              <a:solidFill>
                <a:srgbClr val="F3F3F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휴가 만료일은 언제지?</a:t>
            </a:r>
            <a:endParaRPr sz="1600">
              <a:solidFill>
                <a:srgbClr val="F3F3F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97" name="Google Shape;97;p16"/>
          <p:cNvSpPr txBox="1"/>
          <p:nvPr/>
        </p:nvSpPr>
        <p:spPr>
          <a:xfrm>
            <a:off x="464950" y="4567804"/>
            <a:ext cx="3823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이번에 휴가 신청했는데 승인 됐나? </a:t>
            </a:r>
            <a:endParaRPr sz="1600">
              <a:solidFill>
                <a:srgbClr val="F3F3F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98" name="Google Shape;98;p16"/>
          <p:cNvSpPr txBox="1"/>
          <p:nvPr/>
        </p:nvSpPr>
        <p:spPr>
          <a:xfrm>
            <a:off x="3658650" y="5277175"/>
            <a:ext cx="5175000" cy="6783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3F3F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내 휴가 짤렸나? 계원한테 또 물어보면 오늘만 벌써 3번째로 물어보는건데...</a:t>
            </a:r>
            <a:endParaRPr sz="1600">
              <a:solidFill>
                <a:srgbClr val="F3F3F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99" name="Google Shape;99;p16"/>
          <p:cNvSpPr/>
          <p:nvPr/>
        </p:nvSpPr>
        <p:spPr>
          <a:xfrm rot="5400000">
            <a:off x="8641960" y="3522051"/>
            <a:ext cx="218754" cy="326875"/>
          </a:xfrm>
          <a:prstGeom prst="flowChartDecision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6"/>
          <p:cNvSpPr/>
          <p:nvPr/>
        </p:nvSpPr>
        <p:spPr>
          <a:xfrm rot="5400000">
            <a:off x="8685010" y="5309068"/>
            <a:ext cx="218754" cy="326875"/>
          </a:xfrm>
          <a:prstGeom prst="flowChartDecision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6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휴먼모음T" panose="02030504000101010101" pitchFamily="18" charset="-127"/>
                <a:ea typeface="휴먼모음T" panose="02030504000101010101" pitchFamily="18" charset="-127"/>
              </a:rPr>
              <a:t>출타 관리: </a:t>
            </a:r>
            <a:r>
              <a:rPr lang="en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현재 시스템의 문제점</a:t>
            </a:r>
            <a:endParaRPr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02" name="Google Shape;102;p1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/>
          <p:nvPr/>
        </p:nvSpPr>
        <p:spPr>
          <a:xfrm>
            <a:off x="7597375" y="2328859"/>
            <a:ext cx="814500" cy="17145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w="sm" len="sm"/>
            <a:tailEnd w="sm" len="sm"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출타 관리: </a:t>
            </a:r>
            <a:r>
              <a:rPr lang="en" dirty="0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패러다임의 변화</a:t>
            </a:r>
            <a:endParaRPr dirty="0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cxnSp>
        <p:nvCxnSpPr>
          <p:cNvPr id="109" name="Google Shape;109;p17"/>
          <p:cNvCxnSpPr/>
          <p:nvPr/>
        </p:nvCxnSpPr>
        <p:spPr>
          <a:xfrm>
            <a:off x="4603350" y="1709133"/>
            <a:ext cx="0" cy="3934500"/>
          </a:xfrm>
          <a:prstGeom prst="straightConnector1">
            <a:avLst/>
          </a:prstGeom>
          <a:noFill/>
          <a:ln w="76200" cap="flat" cmpd="sng">
            <a:solidFill>
              <a:schemeClr val="accent2"/>
            </a:solidFill>
            <a:prstDash val="solid"/>
            <a:round/>
            <a:headEnd w="med" len="med"/>
            <a:tailEnd w="med" len="med"/>
          </a:ln>
        </p:spPr>
      </p:cxnSp>
      <p:pic>
        <p:nvPicPr>
          <p:cNvPr id="110" name="Google Shape;110;p17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>
            <a:off x="156575" y="2871447"/>
            <a:ext cx="553825" cy="55382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7"/>
          <p:cNvSpPr/>
          <p:nvPr/>
        </p:nvSpPr>
        <p:spPr>
          <a:xfrm>
            <a:off x="110988" y="3350675"/>
            <a:ext cx="645000" cy="3069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/>
              <a:t>용사</a:t>
            </a:r>
            <a:endParaRPr sz="1600"/>
          </a:p>
        </p:txBody>
      </p:sp>
      <p:pic>
        <p:nvPicPr>
          <p:cNvPr id="112" name="Google Shape;112;p17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>
            <a:off x="1932875" y="2871459"/>
            <a:ext cx="553825" cy="5538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7"/>
          <p:cNvSpPr/>
          <p:nvPr/>
        </p:nvSpPr>
        <p:spPr>
          <a:xfrm>
            <a:off x="1887288" y="3350688"/>
            <a:ext cx="645000" cy="3069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/>
              <a:t>계원</a:t>
            </a:r>
            <a:endParaRPr sz="1600"/>
          </a:p>
        </p:txBody>
      </p:sp>
      <p:pic>
        <p:nvPicPr>
          <p:cNvPr id="114" name="Google Shape;114;p17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>
            <a:off x="3840875" y="2871447"/>
            <a:ext cx="553825" cy="5538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/>
          <p:nvPr/>
        </p:nvSpPr>
        <p:spPr>
          <a:xfrm>
            <a:off x="3663600" y="3350675"/>
            <a:ext cx="908400" cy="3069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/>
              <a:t>중대장</a:t>
            </a:r>
            <a:endParaRPr sz="1600"/>
          </a:p>
        </p:txBody>
      </p:sp>
      <p:sp>
        <p:nvSpPr>
          <p:cNvPr id="116" name="Google Shape;116;p17"/>
          <p:cNvSpPr/>
          <p:nvPr/>
        </p:nvSpPr>
        <p:spPr>
          <a:xfrm>
            <a:off x="805427" y="2807325"/>
            <a:ext cx="1127400" cy="178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17" name="Google Shape;117;p17"/>
          <p:cNvSpPr/>
          <p:nvPr/>
        </p:nvSpPr>
        <p:spPr>
          <a:xfrm>
            <a:off x="601632" y="2497875"/>
            <a:ext cx="1613700" cy="3069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dirty="0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출타 신청 종이</a:t>
            </a:r>
            <a:endParaRPr sz="1600" dirty="0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18" name="Google Shape;118;p17"/>
          <p:cNvSpPr/>
          <p:nvPr/>
        </p:nvSpPr>
        <p:spPr>
          <a:xfrm>
            <a:off x="2600090" y="2807325"/>
            <a:ext cx="1127400" cy="178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pic>
        <p:nvPicPr>
          <p:cNvPr id="119" name="Google Shape;119;p17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>
            <a:off x="5225000" y="2608744"/>
            <a:ext cx="553825" cy="55382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7"/>
          <p:cNvSpPr/>
          <p:nvPr/>
        </p:nvSpPr>
        <p:spPr>
          <a:xfrm>
            <a:off x="5179413" y="3087972"/>
            <a:ext cx="645000" cy="3069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/>
              <a:t>용사</a:t>
            </a:r>
            <a:endParaRPr sz="1600"/>
          </a:p>
        </p:txBody>
      </p:sp>
      <p:pic>
        <p:nvPicPr>
          <p:cNvPr id="121" name="Google Shape;121;p17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>
            <a:off x="7727950" y="2405081"/>
            <a:ext cx="553825" cy="5538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7"/>
          <p:cNvSpPr/>
          <p:nvPr/>
        </p:nvSpPr>
        <p:spPr>
          <a:xfrm>
            <a:off x="7682363" y="2884309"/>
            <a:ext cx="645000" cy="3069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/>
              <a:t>계원</a:t>
            </a:r>
            <a:endParaRPr sz="1600"/>
          </a:p>
        </p:txBody>
      </p:sp>
      <p:pic>
        <p:nvPicPr>
          <p:cNvPr id="123" name="Google Shape;123;p17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>
            <a:off x="7737789" y="3191231"/>
            <a:ext cx="553825" cy="5538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/>
          <p:nvPr/>
        </p:nvSpPr>
        <p:spPr>
          <a:xfrm>
            <a:off x="7560514" y="3670459"/>
            <a:ext cx="908400" cy="3069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/>
              <a:t>중대장</a:t>
            </a:r>
            <a:endParaRPr sz="1600"/>
          </a:p>
        </p:txBody>
      </p:sp>
      <p:pic>
        <p:nvPicPr>
          <p:cNvPr id="125" name="Google Shape;125;p17"/>
          <p:cNvPicPr/>
          <p:nvPr/>
        </p:nvPicPr>
        <p:blipFill rotWithShape="1">
          <a:blip r:embed="rId4">
            <a:alphaModFix/>
          </a:blip>
          <a:stretch>
            <a:fillRect/>
          </a:stretch>
        </p:blipFill>
        <p:spPr>
          <a:xfrm>
            <a:off x="1187847" y="2144318"/>
            <a:ext cx="342900" cy="3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7"/>
          <p:cNvPicPr/>
          <p:nvPr/>
        </p:nvPicPr>
        <p:blipFill rotWithShape="1">
          <a:blip r:embed="rId5">
            <a:alphaModFix/>
          </a:blip>
          <a:stretch>
            <a:fillRect/>
          </a:stretch>
        </p:blipFill>
        <p:spPr>
          <a:xfrm>
            <a:off x="2904869" y="2091616"/>
            <a:ext cx="410700" cy="410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7"/>
          <p:cNvSpPr/>
          <p:nvPr/>
        </p:nvSpPr>
        <p:spPr>
          <a:xfrm>
            <a:off x="5943867" y="3152047"/>
            <a:ext cx="1487700" cy="178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2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28" name="Google Shape;128;p17"/>
          <p:cNvSpPr/>
          <p:nvPr/>
        </p:nvSpPr>
        <p:spPr>
          <a:xfrm rot="10800000">
            <a:off x="5903831" y="3449022"/>
            <a:ext cx="1487700" cy="178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2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29" name="Google Shape;129;p17"/>
          <p:cNvSpPr txBox="1"/>
          <p:nvPr/>
        </p:nvSpPr>
        <p:spPr>
          <a:xfrm>
            <a:off x="7961700" y="1789500"/>
            <a:ext cx="64200" cy="28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0" name="Google Shape;130;p17"/>
          <p:cNvSpPr/>
          <p:nvPr/>
        </p:nvSpPr>
        <p:spPr>
          <a:xfrm>
            <a:off x="7441163" y="2007384"/>
            <a:ext cx="1127400" cy="3069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/>
              <a:t>관리자</a:t>
            </a:r>
            <a:endParaRPr sz="1600"/>
          </a:p>
        </p:txBody>
      </p:sp>
      <p:sp>
        <p:nvSpPr>
          <p:cNvPr id="131" name="Google Shape;131;p17"/>
          <p:cNvSpPr/>
          <p:nvPr/>
        </p:nvSpPr>
        <p:spPr>
          <a:xfrm>
            <a:off x="5969847" y="2848350"/>
            <a:ext cx="1613700" cy="3069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신청</a:t>
            </a:r>
            <a:endParaRPr sz="1600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32" name="Google Shape;132;p17"/>
          <p:cNvSpPr/>
          <p:nvPr/>
        </p:nvSpPr>
        <p:spPr>
          <a:xfrm>
            <a:off x="5881257" y="3880947"/>
            <a:ext cx="1613700" cy="3069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결과 제공</a:t>
            </a:r>
            <a:endParaRPr sz="1600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33" name="Google Shape;133;p17"/>
          <p:cNvSpPr/>
          <p:nvPr/>
        </p:nvSpPr>
        <p:spPr>
          <a:xfrm rot="10800000">
            <a:off x="2600077" y="3154009"/>
            <a:ext cx="1127400" cy="178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34" name="Google Shape;134;p17"/>
          <p:cNvSpPr/>
          <p:nvPr/>
        </p:nvSpPr>
        <p:spPr>
          <a:xfrm>
            <a:off x="2387800" y="2497875"/>
            <a:ext cx="1487700" cy="3069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dirty="0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엑셀 노가다</a:t>
            </a:r>
            <a:endParaRPr sz="1600" dirty="0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35" name="Google Shape;135;p17"/>
          <p:cNvSpPr/>
          <p:nvPr/>
        </p:nvSpPr>
        <p:spPr>
          <a:xfrm>
            <a:off x="2610814" y="3587200"/>
            <a:ext cx="1127400" cy="3069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dirty="0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결과 제공</a:t>
            </a:r>
            <a:endParaRPr sz="1600" dirty="0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136" name="Google Shape;136;p17"/>
          <p:cNvPicPr/>
          <p:nvPr/>
        </p:nvPicPr>
        <p:blipFill rotWithShape="1">
          <a:blip r:embed="rId6">
            <a:alphaModFix/>
          </a:blip>
          <a:stretch>
            <a:fillRect/>
          </a:stretch>
        </p:blipFill>
        <p:spPr>
          <a:xfrm>
            <a:off x="3147316" y="3342419"/>
            <a:ext cx="306900" cy="3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7"/>
          <p:cNvPicPr/>
          <p:nvPr/>
        </p:nvPicPr>
        <p:blipFill rotWithShape="1">
          <a:blip r:embed="rId7">
            <a:alphaModFix/>
          </a:blip>
          <a:stretch>
            <a:fillRect/>
          </a:stretch>
        </p:blipFill>
        <p:spPr>
          <a:xfrm>
            <a:off x="2854661" y="3342419"/>
            <a:ext cx="306900" cy="3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7"/>
          <p:cNvPicPr/>
          <p:nvPr/>
        </p:nvPicPr>
        <p:blipFill rotWithShape="1">
          <a:blip r:embed="rId6">
            <a:alphaModFix/>
          </a:blip>
          <a:stretch>
            <a:fillRect/>
          </a:stretch>
        </p:blipFill>
        <p:spPr>
          <a:xfrm>
            <a:off x="6680978" y="3621016"/>
            <a:ext cx="306900" cy="3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7"/>
          <p:cNvPicPr/>
          <p:nvPr/>
        </p:nvPicPr>
        <p:blipFill rotWithShape="1">
          <a:blip r:embed="rId7">
            <a:alphaModFix/>
          </a:blip>
          <a:stretch>
            <a:fillRect/>
          </a:stretch>
        </p:blipFill>
        <p:spPr>
          <a:xfrm>
            <a:off x="6388323" y="3621016"/>
            <a:ext cx="306900" cy="30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7"/>
          <p:cNvPicPr/>
          <p:nvPr/>
        </p:nvPicPr>
        <p:blipFill rotWithShape="1">
          <a:blip r:embed="rId8">
            <a:alphaModFix/>
          </a:blip>
          <a:stretch>
            <a:fillRect/>
          </a:stretch>
        </p:blipFill>
        <p:spPr>
          <a:xfrm>
            <a:off x="6291059" y="2869017"/>
            <a:ext cx="265550" cy="2655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7"/>
          <p:cNvSpPr txBox="1"/>
          <p:nvPr/>
        </p:nvSpPr>
        <p:spPr>
          <a:xfrm>
            <a:off x="1600475" y="1443725"/>
            <a:ext cx="1418700" cy="3429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b="1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기존 방식</a:t>
            </a:r>
            <a:endParaRPr b="1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142" name="Google Shape;142;p17"/>
          <p:cNvSpPr txBox="1"/>
          <p:nvPr/>
        </p:nvSpPr>
        <p:spPr>
          <a:xfrm>
            <a:off x="5978375" y="1443725"/>
            <a:ext cx="1418700" cy="3429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b="1">
                <a:solidFill>
                  <a:schemeClr val="accent6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새로운 체계</a:t>
            </a:r>
            <a:endParaRPr b="1">
              <a:solidFill>
                <a:schemeClr val="accent6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143" name="Google Shape;143;p17"/>
          <p:cNvSpPr txBox="1"/>
          <p:nvPr/>
        </p:nvSpPr>
        <p:spPr>
          <a:xfrm>
            <a:off x="149100" y="4308525"/>
            <a:ext cx="4298400" cy="20673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25000"/>
              <a:buFont typeface="Open Sans"/>
              <a:buChar char="-"/>
              <a:defRPr/>
            </a:pPr>
            <a:r>
              <a:rPr lang="en" sz="21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보유한 출타 확인 불가</a:t>
            </a:r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25000"/>
              <a:buFont typeface="Open Sans"/>
              <a:buChar char="-"/>
              <a:defRPr/>
            </a:pPr>
            <a:r>
              <a:rPr lang="en" sz="21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100여명 용사의 출타 정보</a:t>
            </a:r>
            <a:br>
              <a:rPr lang="ko-KR" altLang="en-US" sz="21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</a:br>
            <a:r>
              <a:rPr lang="en" sz="2100" b="1">
                <a:solidFill>
                  <a:schemeClr val="accent6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수작업</a:t>
            </a:r>
            <a:r>
              <a:rPr lang="en" sz="21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으로 수집</a:t>
            </a:r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25000"/>
              <a:buFont typeface="Open Sans"/>
              <a:buChar char="-"/>
              <a:defRPr/>
            </a:pPr>
            <a:r>
              <a:rPr lang="en" sz="21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용사와 관리자가 출타 정보</a:t>
            </a:r>
            <a:br>
              <a:rPr lang="ko-KR" altLang="en-US" sz="21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</a:br>
            <a:r>
              <a:rPr lang="en" sz="21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소통할 수 있는 경로 부재</a:t>
            </a:r>
          </a:p>
        </p:txBody>
      </p:sp>
      <p:sp>
        <p:nvSpPr>
          <p:cNvPr id="144" name="Google Shape;144;p17"/>
          <p:cNvSpPr txBox="1"/>
          <p:nvPr/>
        </p:nvSpPr>
        <p:spPr>
          <a:xfrm>
            <a:off x="4952700" y="4288088"/>
            <a:ext cx="4191300" cy="15324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1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출타 신청 시의 작업의 불편함과</a:t>
            </a:r>
            <a:br>
              <a:rPr lang="ko-KR" altLang="en-US" sz="21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</a:br>
            <a:r>
              <a:rPr lang="en" sz="2100" b="1">
                <a:solidFill>
                  <a:schemeClr val="accent6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소통</a:t>
            </a:r>
            <a:r>
              <a:rPr lang="en" sz="21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의 어려움을 해결하는</a:t>
            </a:r>
            <a:br>
              <a:rPr lang="ko-KR" altLang="en-US" sz="21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</a:br>
            <a:r>
              <a:rPr lang="en" sz="2100" b="1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자동화된 시스템</a:t>
            </a:r>
          </a:p>
        </p:txBody>
      </p:sp>
      <p:cxnSp>
        <p:nvCxnSpPr>
          <p:cNvPr id="145" name="Google Shape;145;p17"/>
          <p:cNvCxnSpPr/>
          <p:nvPr/>
        </p:nvCxnSpPr>
        <p:spPr>
          <a:xfrm rot="10800000">
            <a:off x="826725" y="3246975"/>
            <a:ext cx="1032900" cy="0"/>
          </a:xfrm>
          <a:prstGeom prst="straightConnector1">
            <a:avLst/>
          </a:prstGeom>
          <a:noFill/>
          <a:ln w="38100" cap="flat" cmpd="sng">
            <a:solidFill>
              <a:srgbClr val="999999"/>
            </a:solidFill>
            <a:prstDash val="dash"/>
            <a:round/>
            <a:headEnd w="med" len="med"/>
            <a:tailEnd type="stealth" w="med" len="med"/>
          </a:ln>
        </p:spPr>
      </p:cxnSp>
      <p:sp>
        <p:nvSpPr>
          <p:cNvPr id="146" name="Google Shape;146;p1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5</a:t>
            </a:fld>
            <a:endParaRPr lang="en-US"/>
          </a:p>
        </p:txBody>
      </p:sp>
      <p:sp>
        <p:nvSpPr>
          <p:cNvPr id="147" name="Google Shape;147;p17"/>
          <p:cNvSpPr/>
          <p:nvPr/>
        </p:nvSpPr>
        <p:spPr>
          <a:xfrm rot="10800000">
            <a:off x="5903831" y="2461685"/>
            <a:ext cx="1487700" cy="178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2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148" name="Google Shape;148;p17"/>
          <p:cNvSpPr/>
          <p:nvPr/>
        </p:nvSpPr>
        <p:spPr>
          <a:xfrm>
            <a:off x="5881257" y="2174372"/>
            <a:ext cx="1613700" cy="3069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보유 출타 정보</a:t>
            </a:r>
            <a:endParaRPr sz="1600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pic>
        <p:nvPicPr>
          <p:cNvPr id="149" name="Google Shape;149;p17"/>
          <p:cNvPicPr/>
          <p:nvPr/>
        </p:nvPicPr>
        <p:blipFill rotWithShape="1">
          <a:blip r:embed="rId6">
            <a:alphaModFix/>
          </a:blip>
          <a:stretch>
            <a:fillRect/>
          </a:stretch>
        </p:blipFill>
        <p:spPr>
          <a:xfrm>
            <a:off x="1258041" y="3094969"/>
            <a:ext cx="306900" cy="30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8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>
                <a:latin typeface="휴먼모음T" panose="02030504000101010101" pitchFamily="18" charset="-127"/>
                <a:ea typeface="휴먼모음T" panose="02030504000101010101" pitchFamily="18" charset="-127"/>
              </a:rPr>
              <a:t>출타 관리: </a:t>
            </a:r>
            <a:r>
              <a:rPr lang="en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패러다임의 변화</a:t>
            </a:r>
            <a:endParaRPr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55" name="Google Shape;155;p18"/>
          <p:cNvSpPr txBox="1"/>
          <p:nvPr/>
        </p:nvSpPr>
        <p:spPr>
          <a:xfrm>
            <a:off x="843025" y="1817877"/>
            <a:ext cx="7067700" cy="5805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000" b="1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기존의 단점을 해결하는 </a:t>
            </a:r>
            <a:r>
              <a:rPr lang="en" sz="2000" b="1" dirty="0">
                <a:solidFill>
                  <a:schemeClr val="accent6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새로운 체계</a:t>
            </a:r>
            <a:endParaRPr sz="2000" b="1" dirty="0">
              <a:solidFill>
                <a:schemeClr val="accent6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156" name="Google Shape;156;p18"/>
          <p:cNvSpPr txBox="1"/>
          <p:nvPr/>
        </p:nvSpPr>
        <p:spPr>
          <a:xfrm>
            <a:off x="1079000" y="2679675"/>
            <a:ext cx="8190000" cy="31965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457200" lvl="0" indent="-361950" algn="l">
              <a:lnSpc>
                <a:spcPct val="150000"/>
              </a:lnSpc>
              <a:buChar char="•"/>
              <a:defRPr/>
            </a:pPr>
            <a:r>
              <a:rPr lang="ko-KR" altLang="en-US" sz="2100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끝없는 </a:t>
            </a:r>
            <a:r>
              <a:rPr lang="en" sz="2100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엑셀</a:t>
            </a:r>
            <a:r>
              <a:rPr lang="ko-KR" altLang="en-US" sz="2100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작업은</a:t>
            </a:r>
            <a:r>
              <a:rPr lang="en" sz="2100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 그만</a:t>
            </a:r>
          </a:p>
          <a:p>
            <a:pPr marL="914400" lvl="1" indent="-317500" algn="l">
              <a:lnSpc>
                <a:spcPct val="150000"/>
              </a:lnSpc>
              <a:buChar char="•"/>
              <a:defRPr/>
            </a:pPr>
            <a:r>
              <a:rPr lang="en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출타 부여, 신청, 승인 등 모든 작업이 자동화된 체계 내에서 동작합니다!</a:t>
            </a:r>
          </a:p>
          <a:p>
            <a:pPr marL="199920" lvl="0" indent="-199920" algn="l">
              <a:lnSpc>
                <a:spcPct val="150000"/>
              </a:lnSpc>
              <a:buChar char="•"/>
              <a:defRPr/>
            </a:pPr>
            <a:endParaRPr dirty="0"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  <a:p>
            <a:pPr marL="457200" lvl="0" indent="-361950" algn="l">
              <a:lnSpc>
                <a:spcPct val="150000"/>
              </a:lnSpc>
              <a:buChar char="•"/>
              <a:defRPr/>
            </a:pPr>
            <a:r>
              <a:rPr lang="en" sz="2100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계원 찾아 삼만리도 그만</a:t>
            </a:r>
          </a:p>
          <a:p>
            <a:pPr marL="914400" lvl="1" indent="-317500" algn="l">
              <a:lnSpc>
                <a:spcPct val="150000"/>
              </a:lnSpc>
              <a:buChar char="•"/>
              <a:defRPr/>
            </a:pPr>
            <a:r>
              <a:rPr lang="en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로그인 한 번에 보유한 출타, 출타 신청 현황, 승인 여부 등 모든 정보를 확인 가능합니다!</a:t>
            </a:r>
          </a:p>
          <a:p>
            <a:pPr marL="199920" lvl="0" indent="-199920" algn="l">
              <a:lnSpc>
                <a:spcPct val="150000"/>
              </a:lnSpc>
              <a:buChar char="•"/>
              <a:defRPr/>
            </a:pPr>
            <a:endParaRPr dirty="0"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  <a:p>
            <a:pPr marL="457200" lvl="0" indent="-361950" algn="l">
              <a:lnSpc>
                <a:spcPct val="150000"/>
              </a:lnSpc>
              <a:buChar char="•"/>
              <a:defRPr/>
            </a:pPr>
            <a:r>
              <a:rPr lang="en" sz="2100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언제 어디서나 함께하는 나의 출타계획 도우미</a:t>
            </a:r>
          </a:p>
          <a:p>
            <a:pPr marL="914400" lvl="1" indent="-317500" algn="l">
              <a:lnSpc>
                <a:spcPct val="150000"/>
              </a:lnSpc>
              <a:buChar char="•"/>
              <a:defRPr/>
            </a:pPr>
            <a:r>
              <a:rPr lang="en" dirty="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휴가조합 추천 AI와 출타 통계 기능을 통해 많은 출타 고민을 용사 대신 해줍니다!</a:t>
            </a:r>
            <a:endParaRPr dirty="0"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157" name="Google Shape;157;p1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t>6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9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휴먼모음T" panose="02030504000101010101" pitchFamily="18" charset="-127"/>
                <a:ea typeface="휴먼모음T" panose="02030504000101010101" pitchFamily="18" charset="-127"/>
              </a:rPr>
              <a:t>출타 관리: </a:t>
            </a:r>
            <a:r>
              <a:rPr lang="en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패러다임의 변화</a:t>
            </a:r>
            <a:endParaRPr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63" name="Google Shape;163;p19"/>
          <p:cNvSpPr txBox="1"/>
          <p:nvPr/>
        </p:nvSpPr>
        <p:spPr>
          <a:xfrm>
            <a:off x="842850" y="2075625"/>
            <a:ext cx="7458300" cy="42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출타 신청시의 </a:t>
            </a:r>
            <a:r>
              <a:rPr lang="en" sz="2600">
                <a:solidFill>
                  <a:schemeClr val="accent6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소통의 어려움</a:t>
            </a:r>
            <a:r>
              <a:rPr lang="en" sz="26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과</a:t>
            </a:r>
            <a:endParaRPr sz="2600"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accent6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작업의 불편함</a:t>
            </a:r>
            <a:r>
              <a:rPr lang="en" sz="2600"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을 해결하는</a:t>
            </a:r>
            <a:endParaRPr sz="2600"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chemeClr val="accent6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자동화된 시스템</a:t>
            </a:r>
            <a:endParaRPr sz="2600" b="1">
              <a:solidFill>
                <a:schemeClr val="accent6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 b="1">
              <a:solidFill>
                <a:schemeClr val="accent6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 b="1">
              <a:solidFill>
                <a:srgbClr val="999999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pic>
        <p:nvPicPr>
          <p:cNvPr id="164" name="Google Shape;16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2949" y="2950100"/>
            <a:ext cx="4445149" cy="354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490250" y="701800"/>
            <a:ext cx="56136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2. 기능 소개</a:t>
            </a:r>
            <a:endParaRPr dirty="0">
              <a:solidFill>
                <a:srgbClr val="F3F3F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71" name="Google Shape;171;p2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/>
          <p:nvPr/>
        </p:nvSpPr>
        <p:spPr>
          <a:xfrm>
            <a:off x="1572175" y="3487742"/>
            <a:ext cx="2110800" cy="56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3F3F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출타 신청</a:t>
            </a:r>
            <a:endParaRPr sz="1700">
              <a:solidFill>
                <a:srgbClr val="F3F3F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77" name="Google Shape;177;p21"/>
          <p:cNvSpPr txBox="1"/>
          <p:nvPr/>
        </p:nvSpPr>
        <p:spPr>
          <a:xfrm>
            <a:off x="2307750" y="1661250"/>
            <a:ext cx="7452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유저</a:t>
            </a:r>
            <a:endParaRPr sz="1700" b="1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178" name="Google Shape;178;p21"/>
          <p:cNvSpPr txBox="1"/>
          <p:nvPr/>
        </p:nvSpPr>
        <p:spPr>
          <a:xfrm>
            <a:off x="6248225" y="1661250"/>
            <a:ext cx="9177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  <a:cs typeface="Open Sans"/>
                <a:sym typeface="Open Sans"/>
              </a:rPr>
              <a:t>관리자</a:t>
            </a:r>
            <a:endParaRPr sz="1700" b="1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  <a:cs typeface="Open Sans"/>
              <a:sym typeface="Open Sans"/>
            </a:endParaRPr>
          </a:p>
        </p:txBody>
      </p:sp>
      <p:sp>
        <p:nvSpPr>
          <p:cNvPr id="179" name="Google Shape;179;p21"/>
          <p:cNvSpPr/>
          <p:nvPr/>
        </p:nvSpPr>
        <p:spPr>
          <a:xfrm>
            <a:off x="5842325" y="2236900"/>
            <a:ext cx="2159400" cy="5313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3F3F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출타 부여</a:t>
            </a:r>
            <a:endParaRPr sz="1700">
              <a:solidFill>
                <a:srgbClr val="F3F3F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80" name="Google Shape;180;p21"/>
          <p:cNvSpPr/>
          <p:nvPr/>
        </p:nvSpPr>
        <p:spPr>
          <a:xfrm>
            <a:off x="5842325" y="3463400"/>
            <a:ext cx="2159400" cy="5313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3F3F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출타 승인</a:t>
            </a:r>
            <a:endParaRPr sz="1700">
              <a:solidFill>
                <a:srgbClr val="F3F3F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cxnSp>
        <p:nvCxnSpPr>
          <p:cNvPr id="181" name="Google Shape;181;p21"/>
          <p:cNvCxnSpPr>
            <a:stCxn id="179" idx="1"/>
            <a:endCxn id="176" idx="3"/>
          </p:cNvCxnSpPr>
          <p:nvPr/>
        </p:nvCxnSpPr>
        <p:spPr>
          <a:xfrm flipH="1">
            <a:off x="3682925" y="2502550"/>
            <a:ext cx="2159400" cy="12669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2" name="Google Shape;182;p21"/>
          <p:cNvCxnSpPr>
            <a:stCxn id="176" idx="3"/>
            <a:endCxn id="180" idx="1"/>
          </p:cNvCxnSpPr>
          <p:nvPr/>
        </p:nvCxnSpPr>
        <p:spPr>
          <a:xfrm rot="10800000" flipH="1">
            <a:off x="3682975" y="3729092"/>
            <a:ext cx="2159400" cy="40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3" name="Google Shape;183;p21"/>
          <p:cNvSpPr/>
          <p:nvPr/>
        </p:nvSpPr>
        <p:spPr>
          <a:xfrm>
            <a:off x="1572175" y="4725142"/>
            <a:ext cx="2110800" cy="56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3F3F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출타 현황</a:t>
            </a:r>
            <a:endParaRPr sz="1700">
              <a:solidFill>
                <a:srgbClr val="F3F3F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cxnSp>
        <p:nvCxnSpPr>
          <p:cNvPr id="184" name="Google Shape;184;p21"/>
          <p:cNvCxnSpPr>
            <a:stCxn id="180" idx="1"/>
            <a:endCxn id="183" idx="3"/>
          </p:cNvCxnSpPr>
          <p:nvPr/>
        </p:nvCxnSpPr>
        <p:spPr>
          <a:xfrm flipH="1">
            <a:off x="3682925" y="3729050"/>
            <a:ext cx="2159400" cy="12780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5" name="Google Shape;185;p2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9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휴먼모음T" panose="02030504000101010101" pitchFamily="18" charset="-127"/>
                <a:ea typeface="휴먼모음T" panose="02030504000101010101" pitchFamily="18" charset="-127"/>
              </a:rPr>
              <a:t>출타관리체계: </a:t>
            </a:r>
            <a:r>
              <a:rPr lang="en" dirty="0">
                <a:solidFill>
                  <a:schemeClr val="accent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주요 기능</a:t>
            </a:r>
            <a:endParaRPr dirty="0">
              <a:solidFill>
                <a:schemeClr val="accent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86" name="Google Shape;186;p21"/>
          <p:cNvSpPr/>
          <p:nvPr/>
        </p:nvSpPr>
        <p:spPr>
          <a:xfrm>
            <a:off x="1572175" y="2221204"/>
            <a:ext cx="2110800" cy="5637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3F3F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대시보드</a:t>
            </a:r>
            <a:endParaRPr sz="1700">
              <a:solidFill>
                <a:srgbClr val="F3F3F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87" name="Google Shape;187;p21"/>
          <p:cNvSpPr/>
          <p:nvPr/>
        </p:nvSpPr>
        <p:spPr>
          <a:xfrm>
            <a:off x="5842325" y="4741350"/>
            <a:ext cx="2159400" cy="5313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3F3F3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출타 달력</a:t>
            </a:r>
            <a:endParaRPr sz="1700">
              <a:solidFill>
                <a:srgbClr val="F3F3F3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cxnSp>
        <p:nvCxnSpPr>
          <p:cNvPr id="188" name="Google Shape;188;p21"/>
          <p:cNvCxnSpPr>
            <a:stCxn id="180" idx="2"/>
            <a:endCxn id="187" idx="0"/>
          </p:cNvCxnSpPr>
          <p:nvPr/>
        </p:nvCxnSpPr>
        <p:spPr>
          <a:xfrm>
            <a:off x="6922025" y="3994700"/>
            <a:ext cx="0" cy="7467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9" name="Google Shape;189;p21"/>
          <p:cNvCxnSpPr>
            <a:stCxn id="186" idx="2"/>
            <a:endCxn id="176" idx="0"/>
          </p:cNvCxnSpPr>
          <p:nvPr/>
        </p:nvCxnSpPr>
        <p:spPr>
          <a:xfrm>
            <a:off x="2627575" y="2784904"/>
            <a:ext cx="0" cy="7029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0" name="Google Shape;190;p21"/>
          <p:cNvSpPr/>
          <p:nvPr/>
        </p:nvSpPr>
        <p:spPr>
          <a:xfrm>
            <a:off x="1572175" y="4058725"/>
            <a:ext cx="2110800" cy="270300"/>
          </a:xfrm>
          <a:prstGeom prst="roundRect">
            <a:avLst>
              <a:gd name="adj" fmla="val 36801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FFFF"/>
                </a:solidFill>
                <a:latin typeface="휴먼모음T" panose="02030504000101010101" pitchFamily="18" charset="-127"/>
                <a:ea typeface="휴먼모음T" panose="02030504000101010101" pitchFamily="18" charset="-127"/>
              </a:rPr>
              <a:t>AI기반 휴가 추천</a:t>
            </a:r>
            <a:endParaRPr sz="1200" b="1">
              <a:solidFill>
                <a:srgbClr val="FFFFFF"/>
              </a:solidFill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191" name="Google Shape;191;p2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D5912C"/>
      </a:dk2>
      <a:lt2>
        <a:srgbClr val="F9AA33"/>
      </a:lt2>
      <a:accent1>
        <a:srgbClr val="F9AA33"/>
      </a:accent1>
      <a:accent2>
        <a:srgbClr val="647A87"/>
      </a:accent2>
      <a:accent3>
        <a:srgbClr val="344955"/>
      </a:accent3>
      <a:accent4>
        <a:srgbClr val="FFC54F"/>
      </a:accent4>
      <a:accent5>
        <a:srgbClr val="647A87"/>
      </a:accent5>
      <a:accent6>
        <a:srgbClr val="DB6A00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799</Words>
  <Application>Microsoft Office PowerPoint</Application>
  <PresentationFormat>화면 슬라이드 쇼(4:3)</PresentationFormat>
  <Paragraphs>185</Paragraphs>
  <Slides>25</Slides>
  <Notes>25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1" baseType="lpstr">
      <vt:lpstr>PT Sans Narrow</vt:lpstr>
      <vt:lpstr>Open Sans</vt:lpstr>
      <vt:lpstr>Consolas</vt:lpstr>
      <vt:lpstr>휴먼모음T</vt:lpstr>
      <vt:lpstr>Arial</vt:lpstr>
      <vt:lpstr>Tropic</vt:lpstr>
      <vt:lpstr> </vt:lpstr>
      <vt:lpstr>목 차</vt:lpstr>
      <vt:lpstr>개발 동기</vt:lpstr>
      <vt:lpstr>출타 관리: 현재 시스템의 문제점</vt:lpstr>
      <vt:lpstr>출타 관리: 패러다임의 변화</vt:lpstr>
      <vt:lpstr>출타 관리: 패러다임의 변화</vt:lpstr>
      <vt:lpstr>출타 관리: 패러다임의 변화</vt:lpstr>
      <vt:lpstr>2. 기능 소개</vt:lpstr>
      <vt:lpstr>출타관리체계: 주요 기능</vt:lpstr>
      <vt:lpstr>유저: 대시보드</vt:lpstr>
      <vt:lpstr>유저: 출타신청</vt:lpstr>
      <vt:lpstr>유저: 출타신청 - AI기반 휴가 조합 추천</vt:lpstr>
      <vt:lpstr>유저: 출타신청 - AI기반 휴가 조합 추천</vt:lpstr>
      <vt:lpstr>유저: 출타 현황</vt:lpstr>
      <vt:lpstr>관리자: 출타 부여 </vt:lpstr>
      <vt:lpstr>관리자: 출타 승인 </vt:lpstr>
      <vt:lpstr>관리자: 출타 달력 </vt:lpstr>
      <vt:lpstr>3. 기술 스택</vt:lpstr>
      <vt:lpstr>기술 스택</vt:lpstr>
      <vt:lpstr>기술 스택</vt:lpstr>
      <vt:lpstr>기술 스택</vt:lpstr>
      <vt:lpstr>기술 스택</vt:lpstr>
      <vt:lpstr>기술 스택: 구조</vt:lpstr>
      <vt:lpstr>4. 결론 및 기대효과</vt:lpstr>
      <vt:lpstr>결론 및 기대 효과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CERT</dc:creator>
  <cp:lastModifiedBy>CERT</cp:lastModifiedBy>
  <cp:revision>8</cp:revision>
  <dcterms:modified xsi:type="dcterms:W3CDTF">2020-10-30T14:40:02Z</dcterms:modified>
  <cp:version/>
</cp:coreProperties>
</file>

<file path=docProps/thumbnail.jpeg>
</file>